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62" r:id="rId3"/>
    <p:sldId id="263" r:id="rId4"/>
    <p:sldId id="259" r:id="rId5"/>
    <p:sldId id="260" r:id="rId6"/>
    <p:sldId id="261" r:id="rId7"/>
    <p:sldId id="265" r:id="rId8"/>
    <p:sldId id="264" r:id="rId9"/>
    <p:sldId id="266" r:id="rId10"/>
    <p:sldId id="267" r:id="rId11"/>
    <p:sldId id="258" r:id="rId12"/>
    <p:sldId id="268" r:id="rId13"/>
    <p:sldId id="270" r:id="rId14"/>
    <p:sldId id="273" r:id="rId15"/>
    <p:sldId id="313" r:id="rId16"/>
    <p:sldId id="277" r:id="rId17"/>
    <p:sldId id="278" r:id="rId18"/>
    <p:sldId id="279" r:id="rId19"/>
    <p:sldId id="323" r:id="rId20"/>
    <p:sldId id="281" r:id="rId21"/>
    <p:sldId id="282" r:id="rId22"/>
    <p:sldId id="321" r:id="rId23"/>
    <p:sldId id="283" r:id="rId24"/>
    <p:sldId id="286" r:id="rId25"/>
    <p:sldId id="287" r:id="rId26"/>
    <p:sldId id="288" r:id="rId27"/>
    <p:sldId id="289" r:id="rId28"/>
    <p:sldId id="290" r:id="rId29"/>
    <p:sldId id="318" r:id="rId30"/>
    <p:sldId id="341" r:id="rId31"/>
    <p:sldId id="342" r:id="rId32"/>
    <p:sldId id="294" r:id="rId33"/>
    <p:sldId id="298" r:id="rId34"/>
    <p:sldId id="299" r:id="rId35"/>
    <p:sldId id="300" r:id="rId36"/>
    <p:sldId id="305" r:id="rId37"/>
    <p:sldId id="314" r:id="rId38"/>
    <p:sldId id="326" r:id="rId39"/>
    <p:sldId id="327" r:id="rId40"/>
    <p:sldId id="336" r:id="rId41"/>
    <p:sldId id="328" r:id="rId42"/>
    <p:sldId id="339" r:id="rId43"/>
    <p:sldId id="308" r:id="rId44"/>
    <p:sldId id="340" r:id="rId45"/>
    <p:sldId id="344" r:id="rId46"/>
    <p:sldId id="345" r:id="rId47"/>
    <p:sldId id="333" r:id="rId48"/>
    <p:sldId id="325" r:id="rId49"/>
    <p:sldId id="312" r:id="rId50"/>
    <p:sldId id="297" r:id="rId51"/>
    <p:sldId id="309" r:id="rId52"/>
    <p:sldId id="311" r:id="rId53"/>
    <p:sldId id="315" r:id="rId54"/>
    <p:sldId id="316" r:id="rId55"/>
    <p:sldId id="319" r:id="rId56"/>
    <p:sldId id="320" r:id="rId57"/>
    <p:sldId id="343" r:id="rId58"/>
    <p:sldId id="34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07" autoAdjust="0"/>
    <p:restoredTop sz="79843" autoAdjust="0"/>
  </p:normalViewPr>
  <p:slideViewPr>
    <p:cSldViewPr snapToGrid="0">
      <p:cViewPr varScale="1">
        <p:scale>
          <a:sx n="55" d="100"/>
          <a:sy n="55" d="100"/>
        </p:scale>
        <p:origin x="6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92C21-9D5A-4D6F-B434-D3073EB968B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389A-A27E-4C39-8326-3C4BB1B7E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1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er_convex_func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vex_function" TargetMode="External"/><Relationship Id="rId4" Type="http://schemas.openxmlformats.org/officeDocument/2006/relationships/hyperlink" Target="https://en.wikipedia.org/wiki/Lower_semi-continuous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tsulliv.github.io/perceptro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hazcode.gitlab.io/meb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lem.ph.utexas.edu/category/2018/05/the_fisher_metric_will_not_be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esearchgate.net/publication/282538992_Geodesic_Hypothesis_Testing_for_Comparing_Location_Parameters_in_Elliptical_Populations" TargetMode="External"/><Relationship Id="rId4" Type="http://schemas.openxmlformats.org/officeDocument/2006/relationships/hyperlink" Target="http://robotics.snu.ac.kr/fcp/files/_pdf_files_publications/201312_DTI%20Segmentation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https://neuripsmeetup.jp/2021/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48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84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def</a:t>
            </a:r>
            <a:r>
              <a:rPr lang="en-US" dirty="0" smtClean="0"/>
              <a:t>\inner#1#2{{\</a:t>
            </a:r>
            <a:r>
              <a:rPr lang="en-US" dirty="0" err="1" smtClean="0"/>
              <a:t>langle</a:t>
            </a:r>
            <a:r>
              <a:rPr lang="en-US" dirty="0" smtClean="0"/>
              <a:t> #1, #2\</a:t>
            </a:r>
            <a:r>
              <a:rPr lang="en-US" dirty="0" err="1" smtClean="0"/>
              <a:t>rangle</a:t>
            </a:r>
            <a:r>
              <a:rPr lang="en-US" dirty="0" smtClean="0"/>
              <a:t>}}</a:t>
            </a:r>
          </a:p>
          <a:p>
            <a:r>
              <a:rPr lang="en-US" dirty="0" smtClean="0"/>
              <a:t>p_{\theta}(x)= \</a:t>
            </a:r>
            <a:r>
              <a:rPr lang="en-US" dirty="0" err="1" smtClean="0"/>
              <a:t>exp</a:t>
            </a:r>
            <a:r>
              <a:rPr lang="en-US" dirty="0" smtClean="0"/>
              <a:t>(\inner{\theta}{t(x)}-F(\theta)+k(x))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1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 convex function"/>
              </a:rPr>
              <a:t>proper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wer semi-continuous"/>
              </a:rPr>
              <a:t>lower semi-continuous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vex function"/>
              </a:rPr>
              <a:t>convex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0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Exponential families are in bijection with Bregman divergences:</a:t>
            </a:r>
          </a:p>
          <a:p>
            <a:r>
              <a:rPr lang="en-US" dirty="0" smtClean="0"/>
              <a:t>Maximum likelihood estimator for EF = Bregman</a:t>
            </a:r>
            <a:r>
              <a:rPr lang="en-US" baseline="0" dirty="0" smtClean="0"/>
              <a:t> centroid for dual convex conjugate.</a:t>
            </a:r>
          </a:p>
          <a:p>
            <a:r>
              <a:rPr lang="en-US" baseline="0" dirty="0" smtClean="0"/>
              <a:t>Expectation </a:t>
            </a:r>
            <a:r>
              <a:rPr lang="en-US" baseline="0" dirty="0" err="1" smtClean="0"/>
              <a:t>Maximiation</a:t>
            </a:r>
            <a:r>
              <a:rPr lang="en-US" baseline="0" dirty="0" smtClean="0"/>
              <a:t> for mixtures EF = dual Bregman soft clustering</a:t>
            </a:r>
          </a:p>
          <a:p>
            <a:r>
              <a:rPr lang="en-US" baseline="0" dirty="0" smtClean="0"/>
              <a:t>Classification EM = dual Bregman hard clustering</a:t>
            </a:r>
          </a:p>
          <a:p>
            <a:r>
              <a:rPr lang="en-US" dirty="0" smtClean="0"/>
              <a:t>https://tinyurl.com/EF-kMLE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57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Zhang, </a:t>
            </a:r>
            <a:r>
              <a:rPr lang="en-US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Guodong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, et al. "Noisy natural gradient as </a:t>
            </a:r>
            <a:r>
              <a:rPr lang="en-US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variational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inference." </a:t>
            </a:r>
            <a:r>
              <a:rPr lang="en-US" b="1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arXiv:1712.02390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between two densities of an exponential family = Bregman divergence between density parameter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parameter. </a:t>
            </a:r>
          </a:p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P* = Intersection of an exponential geodesic with a mixture bisector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tinyurl.com/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ChernoffInformation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13073-FDBC-4269-A066-85765F2EBA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0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Asymptotic error exponent of probability of error in Bayesian multiple hypothesis testing related to smallest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between distinct pairs of hypothesis. Calculated for exponential family hypothesis from Bregman Voronoi diagrams.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tinyurl.com/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ClosestPairChernoff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92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https://twitter.com/FrnkNlsn/status/1468504945930686469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Given a parameter divergence, get a dualistic structure (divergence IG)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1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on information geometry and its related</a:t>
            </a:r>
            <a:r>
              <a:rPr lang="en-US" baseline="0" dirty="0" smtClean="0"/>
              <a:t> topics…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F670A-A0B6-495B-80E5-34133C056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6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(Levi-</a:t>
            </a:r>
            <a:r>
              <a:rPr lang="en-US" dirty="0" err="1" smtClean="0"/>
              <a:t>Civita</a:t>
            </a:r>
            <a:r>
              <a:rPr lang="en-US" dirty="0" smtClean="0"/>
              <a:t> connection)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(Two dual connections)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Large-scale singular NN/ML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87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Inner product at a tangent</a:t>
            </a:r>
            <a:r>
              <a:rPr lang="en-US" baseline="0" dirty="0" smtClean="0"/>
              <a:t> plane calculated using the metric tensor in a *chosen* basis.</a:t>
            </a:r>
          </a:p>
          <a:p>
            <a:r>
              <a:rPr lang="en-US" baseline="0" dirty="0" smtClean="0"/>
              <a:t>Fisher-Rao manifolds: score vectors define the basis at a tangent plane and inner product  *interpreted* as an expectation.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Using more general </a:t>
            </a:r>
            <a:r>
              <a:rPr lang="el-GR" sz="1200" b="1" dirty="0" smtClean="0">
                <a:solidFill>
                  <a:schemeClr val="accent2"/>
                </a:solidFill>
              </a:rPr>
              <a:t>α</a:t>
            </a:r>
            <a:r>
              <a:rPr lang="en-US" sz="1200" b="1" dirty="0" smtClean="0">
                <a:solidFill>
                  <a:schemeClr val="accent2"/>
                </a:solidFill>
              </a:rPr>
              <a:t>-representations,</a:t>
            </a:r>
            <a:r>
              <a:rPr lang="en-US" sz="1200" b="1" baseline="0" dirty="0" smtClean="0">
                <a:solidFill>
                  <a:schemeClr val="accent2"/>
                </a:solidFill>
              </a:rPr>
              <a:t> interpret the inner product as </a:t>
            </a:r>
            <a:r>
              <a:rPr lang="el-GR" sz="1200" b="1" dirty="0" smtClean="0">
                <a:solidFill>
                  <a:schemeClr val="accent2"/>
                </a:solidFill>
              </a:rPr>
              <a:t>α </a:t>
            </a:r>
            <a:r>
              <a:rPr lang="en-US" sz="1200" b="1" dirty="0" smtClean="0">
                <a:solidFill>
                  <a:schemeClr val="accent2"/>
                </a:solidFill>
              </a:rPr>
              <a:t>-expectations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99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 smtClean="0"/>
              <a:t>*Statistical geometric mixtures* induced by two probability</a:t>
            </a:r>
            <a:r>
              <a:rPr lang="en-US" baseline="0" dirty="0" smtClean="0"/>
              <a:t> distributions = </a:t>
            </a:r>
            <a:r>
              <a:rPr lang="en-US" b="1" dirty="0" smtClean="0">
                <a:solidFill>
                  <a:schemeClr val="accent1"/>
                </a:solidFill>
              </a:rPr>
              <a:t>Bhattacharyya/Hellinger arc =1D exponential</a:t>
            </a:r>
            <a:r>
              <a:rPr lang="en-US" b="1" baseline="0" dirty="0" smtClean="0">
                <a:solidFill>
                  <a:schemeClr val="accent1"/>
                </a:solidFill>
              </a:rPr>
              <a:t> family with sufficient statistic the log ratio of densities and log-normalizer minus the skewed  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Bhattacharyya distance.  #NeurIPS2020 </a:t>
            </a:r>
            <a:r>
              <a:rPr lang="en-US" b="1" dirty="0" err="1" smtClean="0">
                <a:solidFill>
                  <a:schemeClr val="accent1"/>
                </a:solidFill>
              </a:rPr>
              <a:t>ws</a:t>
            </a:r>
            <a:r>
              <a:rPr lang="en-US" b="1" dirty="0" smtClean="0">
                <a:solidFill>
                  <a:schemeClr val="accent1"/>
                </a:solidFill>
              </a:rPr>
              <a:t> on DL through information geometry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brekelmaniac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thermodynamic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objectives, rate distortion, information bottleneck  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):=\left\{ p_\lambda(x):=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{p^{1-\lambda}(x)q^\lambda(x)}{Z^G_\lambda(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 ,\quad \lambda\in (0,1)\right\}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p_\lambda(x) 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{p_0^{1-\lambda}(x)p_1^\lambda(x)}{Z^G_\lambda(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p_0(x)\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 -\log 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t(x)-F(\lambda)+k(x)\right)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t(x):=\log\left(\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k(x):=\log p_0(x)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F(\lambda) &amp;:=&amp; \log(Z^G_\lambda(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))=\log 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&amp;=:&amp; -D^{\Bhat}_\lambda[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D^{\Bhat}_\alpha[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:=-\log\left(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{p^{1-\alpha}(x)q^\alpha(x)}\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39508-97EB-4BF1-B8DA-EC4317EE3F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13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nabla</a:t>
            </a:r>
            <a:r>
              <a:rPr lang="en-US" dirty="0" smtClean="0"/>
              <a:t>^{2} F(\theta) \</a:t>
            </a:r>
            <a:r>
              <a:rPr lang="en-US" dirty="0" err="1" smtClean="0"/>
              <a:t>nabla</a:t>
            </a:r>
            <a:r>
              <a:rPr lang="en-US" dirty="0" smtClean="0"/>
              <a:t>^{2} F^{*}(\eta)=I</a:t>
            </a:r>
          </a:p>
          <a:p>
            <a:endParaRPr lang="en-US" dirty="0" smtClean="0"/>
          </a:p>
          <a:p>
            <a:r>
              <a:rPr lang="en-US" dirty="0" smtClean="0"/>
              <a:t>g_{</a:t>
            </a:r>
            <a:r>
              <a:rPr lang="en-US" dirty="0" err="1" smtClean="0"/>
              <a:t>ij</a:t>
            </a:r>
            <a:r>
              <a:rPr lang="en-US" dirty="0" smtClean="0"/>
              <a:t>}(\theta)=\nabla^2F(\theta)</a:t>
            </a:r>
          </a:p>
          <a:p>
            <a:endParaRPr lang="en-US" dirty="0" smtClean="0"/>
          </a:p>
          <a:p>
            <a:r>
              <a:rPr lang="en-US" dirty="0" smtClean="0"/>
              <a:t>g^{</a:t>
            </a:r>
            <a:r>
              <a:rPr lang="en-US" dirty="0" err="1" smtClean="0"/>
              <a:t>ij</a:t>
            </a:r>
            <a:r>
              <a:rPr lang="en-US" dirty="0" smtClean="0"/>
              <a:t>}(\eta)={g^*}^{</a:t>
            </a:r>
            <a:r>
              <a:rPr lang="en-US" dirty="0" err="1" smtClean="0"/>
              <a:t>ij</a:t>
            </a:r>
            <a:r>
              <a:rPr lang="en-US" dirty="0" smtClean="0"/>
              <a:t>}(\eta)=\nabla^2 F(\eta)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08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Structure-preserving natural-gradient</a:t>
            </a:r>
            <a:r>
              <a:rPr lang="en-US" baseline="0" dirty="0" smtClean="0"/>
              <a:t> descent generalizes NGD and </a:t>
            </a:r>
            <a:r>
              <a:rPr lang="en-US" baseline="0" dirty="0" err="1" smtClean="0"/>
              <a:t>xNES</a:t>
            </a:r>
            <a:r>
              <a:rPr lang="en-US" baseline="0" dirty="0" smtClean="0"/>
              <a:t> evolutionary strategies. By considering a general loss function recovers Newton-like algorithms and obtain new structured 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 algorithms. Trick is to consider local parameterizations.</a:t>
            </a:r>
          </a:p>
          <a:p>
            <a:r>
              <a:rPr lang="en-US" baseline="0" dirty="0" smtClean="0"/>
              <a:t>Joint work with Lin &amp; Schmidt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EmtiyazKhan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https://informationgeometryml.github.io/posts/2021/07/ICML/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Bregman</a:t>
            </a:r>
            <a:r>
              <a:rPr lang="en-US" baseline="0" dirty="0" smtClean="0"/>
              <a:t> divergences and skew Jensen divergences can be derived from the chordal slope theorem of a strictly convex function.</a:t>
            </a:r>
          </a:p>
          <a:p>
            <a:r>
              <a:rPr lang="en-US" baseline="0" dirty="0" smtClean="0"/>
              <a:t>Furthermore, Bregman divergence can be obtained as the limit of a skew Jensen divergence.</a:t>
            </a:r>
          </a:p>
          <a:p>
            <a:r>
              <a:rPr lang="en-US" dirty="0" smtClean="0"/>
              <a:t>https://www.mdpi.com/1099-4300/22/10/1100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6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\begin{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</a:p>
          <a:p>
            <a:r>
              <a:rPr lang="en-US" dirty="0" smtClean="0"/>
              <a:t>F(\theta)&amp;=&amp;\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\eta&amp;=&amp;F'(\theta)=\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\theta&amp;=&amp; {F'}^{-1}(\eta) =\log\eta=  {F^*}'(\eta)\\</a:t>
            </a:r>
          </a:p>
          <a:p>
            <a:r>
              <a:rPr lang="en-US" dirty="0" smtClean="0"/>
              <a:t>F^*(\eta)&amp;=&amp;\theta\eta-F(\theta)=\eta\log\eta-\eta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81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Remarks on geodesics for multivariate normal models </a:t>
            </a:r>
            <a:r>
              <a:rPr lang="en-US" dirty="0" err="1" smtClean="0"/>
              <a:t>Takuro</a:t>
            </a:r>
            <a:r>
              <a:rPr lang="en-US" dirty="0" smtClean="0"/>
              <a:t> Imai, Akira </a:t>
            </a:r>
            <a:r>
              <a:rPr lang="en-US" dirty="0" err="1" smtClean="0"/>
              <a:t>Takaesu</a:t>
            </a:r>
            <a:r>
              <a:rPr lang="en-US" dirty="0" smtClean="0"/>
              <a:t> and Masato Wakayama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1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Bregman divergences can be interpreted</a:t>
            </a:r>
            <a:r>
              <a:rPr lang="en-US" baseline="0" dirty="0" smtClean="0"/>
              <a:t> as definite integral areas.</a:t>
            </a:r>
          </a:p>
          <a:p>
            <a:r>
              <a:rPr lang="en-US" baseline="0" dirty="0" smtClean="0"/>
              <a:t>Thus the symmetrized Bregman divergence is interpreted as an area integral.</a:t>
            </a:r>
          </a:p>
          <a:p>
            <a:r>
              <a:rPr lang="en-US" baseline="0" dirty="0" smtClean="0"/>
              <a:t>https://arxiv.org/abs/2107.05901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5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65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https://jtsulliv.github.io/perceptron/</a:t>
            </a:r>
            <a:endParaRPr lang="en-US" dirty="0" smtClean="0"/>
          </a:p>
          <a:p>
            <a:r>
              <a:rPr lang="en-US" dirty="0" smtClean="0"/>
              <a:t>https://mitpress.mit.edu/books/perceptrons</a:t>
            </a:r>
          </a:p>
          <a:p>
            <a:r>
              <a:rPr lang="en-US" dirty="0" smtClean="0"/>
              <a:t>https://towardsdatascience.com/perceptron-explanation-implementation-and-a-visual-example-3c8e76b4e2d1</a:t>
            </a:r>
          </a:p>
          <a:p>
            <a:endParaRPr lang="en-US" dirty="0" smtClean="0"/>
          </a:p>
          <a:p>
            <a:r>
              <a:rPr lang="en-US" dirty="0" smtClean="0"/>
              <a:t>https://en.wikipedia.org/wiki/Perceptrons_(book)</a:t>
            </a:r>
          </a:p>
          <a:p>
            <a:r>
              <a:rPr lang="en-US" dirty="0" smtClean="0"/>
              <a:t>https://en.wikipedia.org/wiki/Perceptrons_(book)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4CFBC-6C53-4DED-A956-28169B3051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1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https://phazcode.gitlab.io/meb/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DD472-13BA-43C2-8808-4406E52346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3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Twisted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Fisher information matrix is defined as the covariance of the score. </a:t>
            </a:r>
          </a:p>
          <a:p>
            <a:r>
              <a:rPr lang="en-US" dirty="0" smtClean="0"/>
              <a:t>FIM</a:t>
            </a:r>
            <a:r>
              <a:rPr lang="en-US" baseline="0" dirty="0" smtClean="0"/>
              <a:t> is additive for random vectors with independent random variables.</a:t>
            </a:r>
          </a:p>
          <a:p>
            <a:r>
              <a:rPr lang="en-US" baseline="0" dirty="0" smtClean="0"/>
              <a:t>It can be singular (hierarchical models like mixtures/NNs) and even infinite</a:t>
            </a:r>
            <a:endParaRPr lang="en-US" dirty="0" smtClean="0"/>
          </a:p>
          <a:p>
            <a:r>
              <a:rPr lang="en-US" dirty="0" smtClean="0"/>
              <a:t>https://arxiv.org/abs/1301.3578</a:t>
            </a:r>
          </a:p>
          <a:p>
            <a:endParaRPr lang="en-US" dirty="0" smtClean="0"/>
          </a:p>
          <a:p>
            <a:r>
              <a:rPr lang="en-US" dirty="0" smtClean="0"/>
              <a:t>-----</a:t>
            </a:r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X=(x_1,\</a:t>
            </a:r>
            <a:r>
              <a:rPr lang="en-US" dirty="0" err="1" smtClean="0"/>
              <a:t>ldots,x_D</a:t>
            </a:r>
            <a:r>
              <a:rPr lang="en-US" dirty="0" smtClean="0"/>
              <a:t>)^\top\sim p_\theta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mathcal</a:t>
            </a:r>
            <a:r>
              <a:rPr lang="en-US" dirty="0" smtClean="0"/>
              <a:t>{P}=\{p_\theta\}_{\theta\in\Theta}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I_X(\theta)=[I_{</a:t>
            </a:r>
            <a:r>
              <a:rPr lang="en-US" dirty="0" err="1" smtClean="0"/>
              <a:t>ij</a:t>
            </a:r>
            <a:r>
              <a:rPr lang="en-US" dirty="0" smtClean="0"/>
              <a:t>}(\theta)]_{</a:t>
            </a:r>
            <a:r>
              <a:rPr lang="en-US" dirty="0" err="1" smtClean="0"/>
              <a:t>ij</a:t>
            </a:r>
            <a:r>
              <a:rPr lang="en-US" dirty="0" smtClean="0"/>
              <a:t>}\</a:t>
            </a:r>
            <a:r>
              <a:rPr lang="en-US" dirty="0" err="1" smtClean="0"/>
              <a:t>succeq</a:t>
            </a:r>
            <a:r>
              <a:rPr lang="en-US" dirty="0" smtClean="0"/>
              <a:t> 0, \quad I_{</a:t>
            </a:r>
            <a:r>
              <a:rPr lang="en-US" dirty="0" err="1" smtClean="0"/>
              <a:t>ij</a:t>
            </a:r>
            <a:r>
              <a:rPr lang="en-US" dirty="0" smtClean="0"/>
              <a:t>}(\theta):=\</a:t>
            </a:r>
            <a:r>
              <a:rPr lang="en-US" dirty="0" err="1" smtClean="0"/>
              <a:t>Cov</a:t>
            </a:r>
            <a:r>
              <a:rPr lang="en-US" dirty="0" smtClean="0"/>
              <a:t>_{p_\theta}(</a:t>
            </a:r>
            <a:r>
              <a:rPr lang="en-US" dirty="0" err="1" smtClean="0"/>
              <a:t>x_i,x_j</a:t>
            </a:r>
            <a:r>
              <a:rPr lang="en-US" dirty="0" smtClean="0"/>
              <a:t>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Y=(Y_1,\</a:t>
            </a:r>
            <a:r>
              <a:rPr lang="en-US" dirty="0" err="1" smtClean="0"/>
              <a:t>ldots,Y_n</a:t>
            </a:r>
            <a:r>
              <a:rPr lang="en-US" dirty="0" smtClean="0"/>
              <a:t>)_{\sim_{\</a:t>
            </a:r>
            <a:r>
              <a:rPr lang="en-US" dirty="0" err="1" smtClean="0"/>
              <a:t>mathrm</a:t>
            </a:r>
            <a:r>
              <a:rPr lang="en-US" dirty="0" smtClean="0"/>
              <a:t>{</a:t>
            </a:r>
            <a:r>
              <a:rPr lang="en-US" dirty="0" err="1" smtClean="0"/>
              <a:t>iid</a:t>
            </a:r>
            <a:r>
              <a:rPr lang="en-US" dirty="0" smtClean="0"/>
              <a:t>}} p_\theta}\quad \</a:t>
            </a:r>
            <a:r>
              <a:rPr lang="en-US" dirty="0" err="1" smtClean="0"/>
              <a:t>Rightarrow</a:t>
            </a:r>
            <a:r>
              <a:rPr lang="en-US" dirty="0" smtClean="0"/>
              <a:t>\quad I_Y(\theta)=n\,I_X(\theta)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I_1(\theta)=E_{p_\theta}\left[(\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 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p_\theta)^\top\right] 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I_2(\theta)= -E_{p_\theta}\left[\nabla^2_\theta \log p_\theta\right]  </a:t>
            </a:r>
          </a:p>
          <a:p>
            <a:r>
              <a:rPr lang="en-US" dirty="0" smtClean="0"/>
              <a:t>$$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1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https://demonstrations.wolfram.com/PseudosphereGeodesics/</a:t>
            </a:r>
          </a:p>
          <a:p>
            <a:endParaRPr lang="en-US" dirty="0" smtClean="0"/>
          </a:p>
          <a:p>
            <a:r>
              <a:rPr lang="en-US" sz="1200" b="1" dirty="0" smtClean="0">
                <a:solidFill>
                  <a:srgbClr val="FF0000"/>
                </a:solidFill>
              </a:rPr>
              <a:t>Invariant</a:t>
            </a:r>
            <a:r>
              <a:rPr lang="en-US" sz="1200" dirty="0" smtClean="0"/>
              <a:t> under smooth &amp; bijective </a:t>
            </a:r>
            <a:r>
              <a:rPr lang="en-US" sz="1200" dirty="0" err="1" smtClean="0"/>
              <a:t>reparameterization</a:t>
            </a:r>
            <a:endParaRPr lang="en-US" sz="1200" dirty="0" smtClean="0"/>
          </a:p>
          <a:p>
            <a:r>
              <a:rPr lang="en-US" sz="1200" dirty="0" smtClean="0"/>
              <a:t>E.g., normal family: (</a:t>
            </a:r>
            <a:r>
              <a:rPr lang="el-GR" sz="1200" dirty="0" smtClean="0"/>
              <a:t>μ</a:t>
            </a:r>
            <a:r>
              <a:rPr lang="en-US" sz="1200" dirty="0" smtClean="0"/>
              <a:t>,</a:t>
            </a:r>
            <a:r>
              <a:rPr lang="el-GR" sz="1200" dirty="0" smtClean="0"/>
              <a:t>σ</a:t>
            </a:r>
            <a:r>
              <a:rPr lang="en-US" sz="1200" dirty="0" smtClean="0"/>
              <a:t>), (</a:t>
            </a:r>
            <a:r>
              <a:rPr lang="el-GR" sz="1200" dirty="0" smtClean="0"/>
              <a:t>μ</a:t>
            </a:r>
            <a:r>
              <a:rPr lang="en-US" sz="1200" dirty="0" smtClean="0"/>
              <a:t>,</a:t>
            </a:r>
            <a:r>
              <a:rPr lang="el-GR" sz="1200" dirty="0" smtClean="0"/>
              <a:t>σ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), (</a:t>
            </a:r>
            <a:r>
              <a:rPr lang="el-GR" sz="1200" dirty="0" smtClean="0"/>
              <a:t>μ</a:t>
            </a:r>
            <a:r>
              <a:rPr lang="en-US" sz="1200" dirty="0" smtClean="0"/>
              <a:t>,log </a:t>
            </a:r>
            <a:r>
              <a:rPr lang="el-GR" sz="1200" dirty="0" smtClean="0"/>
              <a:t>σ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FIM is </a:t>
            </a:r>
            <a:r>
              <a:rPr lang="en-US" sz="1200" b="1" dirty="0" smtClean="0">
                <a:solidFill>
                  <a:srgbClr val="FF0000"/>
                </a:solidFill>
              </a:rPr>
              <a:t>covariant</a:t>
            </a:r>
            <a:r>
              <a:rPr lang="en-US" sz="1200" dirty="0" smtClean="0"/>
              <a:t> under </a:t>
            </a:r>
            <a:r>
              <a:rPr lang="en-US" sz="1200" dirty="0" err="1" smtClean="0"/>
              <a:t>reparameterization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09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https://golem.ph.utexas.edu/category/2018/05/the_fisher_metric_will_not_be.html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http://robotics.snu.ac.kr/fcp/files/_pdf_files_publications/201312_DTI%20Segmentation.pdf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https://www.researchgate.net/publication/282538992_Geodesic_Hypothesis_Testing_for_Comparing_Location_Parameters_in_Elliptical_Populations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9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0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8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9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2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8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2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9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9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51C68-7A87-49AB-8D63-AA53DED2C69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franknielsen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openxmlformats.org/officeDocument/2006/relationships/image" Target="../media/image9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13" Type="http://schemas.openxmlformats.org/officeDocument/2006/relationships/image" Target="../media/image186.jpeg"/><Relationship Id="rId18" Type="http://schemas.openxmlformats.org/officeDocument/2006/relationships/image" Target="../media/image191.jpeg"/><Relationship Id="rId3" Type="http://schemas.openxmlformats.org/officeDocument/2006/relationships/image" Target="../media/image176.jpeg"/><Relationship Id="rId21" Type="http://schemas.openxmlformats.org/officeDocument/2006/relationships/image" Target="../media/image194.jpeg"/><Relationship Id="rId7" Type="http://schemas.openxmlformats.org/officeDocument/2006/relationships/image" Target="../media/image180.jpeg"/><Relationship Id="rId12" Type="http://schemas.openxmlformats.org/officeDocument/2006/relationships/image" Target="../media/image185.jpeg"/><Relationship Id="rId17" Type="http://schemas.openxmlformats.org/officeDocument/2006/relationships/image" Target="../media/image190.jpeg"/><Relationship Id="rId25" Type="http://schemas.openxmlformats.org/officeDocument/2006/relationships/image" Target="../media/image198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89.jpeg"/><Relationship Id="rId20" Type="http://schemas.openxmlformats.org/officeDocument/2006/relationships/image" Target="../media/image1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11" Type="http://schemas.openxmlformats.org/officeDocument/2006/relationships/image" Target="../media/image184.jpeg"/><Relationship Id="rId24" Type="http://schemas.openxmlformats.org/officeDocument/2006/relationships/image" Target="../media/image197.jpeg"/><Relationship Id="rId5" Type="http://schemas.openxmlformats.org/officeDocument/2006/relationships/image" Target="../media/image178.jpeg"/><Relationship Id="rId15" Type="http://schemas.openxmlformats.org/officeDocument/2006/relationships/image" Target="../media/image188.jpeg"/><Relationship Id="rId23" Type="http://schemas.openxmlformats.org/officeDocument/2006/relationships/image" Target="../media/image196.jpeg"/><Relationship Id="rId10" Type="http://schemas.openxmlformats.org/officeDocument/2006/relationships/image" Target="../media/image183.jpeg"/><Relationship Id="rId19" Type="http://schemas.openxmlformats.org/officeDocument/2006/relationships/image" Target="../media/image192.jpeg"/><Relationship Id="rId4" Type="http://schemas.openxmlformats.org/officeDocument/2006/relationships/image" Target="../media/image177.png"/><Relationship Id="rId9" Type="http://schemas.openxmlformats.org/officeDocument/2006/relationships/image" Target="../media/image182.jpeg"/><Relationship Id="rId14" Type="http://schemas.openxmlformats.org/officeDocument/2006/relationships/image" Target="../media/image187.jpeg"/><Relationship Id="rId22" Type="http://schemas.openxmlformats.org/officeDocument/2006/relationships/image" Target="../media/image195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jpeg"/><Relationship Id="rId9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34" y="-389631"/>
            <a:ext cx="12290334" cy="7247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927" y="480864"/>
            <a:ext cx="11133218" cy="2387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Information Geometry: 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An </a:t>
            </a:r>
            <a:r>
              <a:rPr lang="en-US" b="1" i="1" dirty="0" smtClean="0">
                <a:solidFill>
                  <a:schemeClr val="accent1"/>
                </a:solidFill>
              </a:rPr>
              <a:t>Invitation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for Machine </a:t>
            </a:r>
            <a:r>
              <a:rPr lang="en-US" b="1" dirty="0" smtClean="0">
                <a:solidFill>
                  <a:schemeClr val="accent1"/>
                </a:solidFill>
              </a:rPr>
              <a:t>Learning</a:t>
            </a:r>
            <a:br>
              <a:rPr lang="en-US" b="1" dirty="0" smtClean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11979" y="2674620"/>
            <a:ext cx="9144000" cy="2835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 smtClean="0"/>
              <a:t>Frank NIELSEN</a:t>
            </a:r>
          </a:p>
          <a:p>
            <a:r>
              <a:rPr lang="en-US" sz="3500" dirty="0" smtClean="0"/>
              <a:t>Sony Computer Science Laboratories Inc.</a:t>
            </a:r>
          </a:p>
          <a:p>
            <a:r>
              <a:rPr lang="en-US" sz="3500" dirty="0" smtClean="0"/>
              <a:t>Tokyo, Japan</a:t>
            </a:r>
          </a:p>
          <a:p>
            <a:endParaRPr lang="en-US" sz="4000" dirty="0" smtClean="0"/>
          </a:p>
          <a:p>
            <a:r>
              <a:rPr lang="en-US" sz="2900" i="1" dirty="0">
                <a:hlinkClick r:id="rId4"/>
              </a:rPr>
              <a:t>https://franknielsen.github.io</a:t>
            </a:r>
            <a:r>
              <a:rPr lang="en-US" sz="2900" i="1" dirty="0" smtClean="0">
                <a:hlinkClick r:id="rId4"/>
              </a:rPr>
              <a:t>/</a:t>
            </a:r>
            <a:endParaRPr lang="en-US" sz="2900" i="1" dirty="0" smtClean="0"/>
          </a:p>
          <a:p>
            <a:r>
              <a:rPr lang="en-US" sz="2900" i="1" dirty="0" smtClean="0"/>
              <a:t>@</a:t>
            </a:r>
            <a:r>
              <a:rPr lang="en-US" sz="2900" i="1" dirty="0" err="1" smtClean="0"/>
              <a:t>FrnkNlsn</a:t>
            </a:r>
            <a:endParaRPr lang="en-US" sz="29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24" y="5662173"/>
            <a:ext cx="4792910" cy="12295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5839" y="6126558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NeurIPS</a:t>
            </a:r>
            <a:r>
              <a:rPr lang="en-US" b="1" dirty="0" smtClean="0"/>
              <a:t> meetup Japan</a:t>
            </a:r>
          </a:p>
          <a:p>
            <a:r>
              <a:rPr lang="en-US" b="1" dirty="0" smtClean="0"/>
              <a:t>December 2021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0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" y="-5844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 information </a:t>
            </a:r>
            <a:r>
              <a:rPr lang="en-US" b="1" dirty="0" smtClean="0">
                <a:solidFill>
                  <a:schemeClr val="accent1"/>
                </a:solidFill>
              </a:rPr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130" y="1081566"/>
            <a:ext cx="12077700" cy="5650703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Under </a:t>
            </a:r>
            <a:r>
              <a:rPr lang="en-US" b="1" i="1" dirty="0"/>
              <a:t>regularity conditions I </a:t>
            </a:r>
            <a:r>
              <a:rPr lang="en-US" b="1" i="1" dirty="0" smtClean="0"/>
              <a:t>=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u="sng" dirty="0" smtClean="0">
                <a:solidFill>
                  <a:srgbClr val="FF0000"/>
                </a:solidFill>
              </a:rPr>
              <a:t>FIM </a:t>
            </a:r>
            <a:r>
              <a:rPr lang="en-US" b="1" i="1" u="sng" dirty="0">
                <a:solidFill>
                  <a:srgbClr val="FF0000"/>
                </a:solidFill>
              </a:rPr>
              <a:t>type </a:t>
            </a:r>
            <a:r>
              <a:rPr lang="en-US" b="1" i="1" u="sng" dirty="0" smtClean="0">
                <a:solidFill>
                  <a:srgbClr val="FF0000"/>
                </a:solidFill>
              </a:rPr>
              <a:t>1 </a:t>
            </a:r>
            <a:r>
              <a:rPr lang="en-US" dirty="0" smtClean="0"/>
              <a:t>:</a:t>
            </a:r>
          </a:p>
          <a:p>
            <a:pPr marL="285750" indent="-285750"/>
            <a:endParaRPr lang="en-US" dirty="0" smtClean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Under </a:t>
            </a:r>
            <a:r>
              <a:rPr lang="en-US" b="1" i="1" dirty="0"/>
              <a:t>regularity conditions II </a:t>
            </a:r>
            <a:r>
              <a:rPr lang="en-US" i="1" dirty="0" smtClean="0"/>
              <a:t>= </a:t>
            </a:r>
            <a:r>
              <a:rPr lang="en-US" b="1" i="1" u="sng" dirty="0" smtClean="0">
                <a:solidFill>
                  <a:srgbClr val="FF0000"/>
                </a:solidFill>
              </a:rPr>
              <a:t>FIM </a:t>
            </a:r>
            <a:r>
              <a:rPr lang="en-US" b="1" i="1" u="sng" dirty="0">
                <a:solidFill>
                  <a:srgbClr val="FF0000"/>
                </a:solidFill>
              </a:rPr>
              <a:t>type </a:t>
            </a:r>
            <a:r>
              <a:rPr lang="en-US" b="1" i="1" u="sng" dirty="0" smtClean="0">
                <a:solidFill>
                  <a:srgbClr val="FF0000"/>
                </a:solidFill>
              </a:rPr>
              <a:t>2 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7928" y="6219130"/>
            <a:ext cx="11677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Sun &amp; N, Relative Fisher information and natural gradient for learning large modular models, ICML 2017</a:t>
            </a:r>
          </a:p>
          <a:p>
            <a:r>
              <a:rPr lang="en-US" sz="2000" b="1" dirty="0" err="1" smtClean="0">
                <a:solidFill>
                  <a:schemeClr val="accent6"/>
                </a:solidFill>
              </a:rPr>
              <a:t>Soen</a:t>
            </a:r>
            <a:r>
              <a:rPr lang="en-US" sz="2000" b="1" dirty="0" smtClean="0">
                <a:solidFill>
                  <a:schemeClr val="accent6"/>
                </a:solidFill>
              </a:rPr>
              <a:t> </a:t>
            </a:r>
            <a:r>
              <a:rPr lang="en-US" sz="2000" b="1" dirty="0">
                <a:solidFill>
                  <a:schemeClr val="accent6"/>
                </a:solidFill>
              </a:rPr>
              <a:t>and Sun, On the Variance of the Fisher Information for Deep Learning,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2021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63008" y="1684296"/>
            <a:ext cx="6410325" cy="823430"/>
            <a:chOff x="3497248" y="1684296"/>
            <a:chExt cx="6410325" cy="823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5771" y="1687563"/>
              <a:ext cx="6193280" cy="8201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 flipV="1">
              <a:off x="3497248" y="1684296"/>
              <a:ext cx="6410325" cy="8234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47654" y="3175498"/>
            <a:ext cx="4425679" cy="903813"/>
            <a:chOff x="3963941" y="3175498"/>
            <a:chExt cx="4425679" cy="9038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8241" y="3253634"/>
              <a:ext cx="4311379" cy="82567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flipV="1">
              <a:off x="3963941" y="3175498"/>
              <a:ext cx="4425679" cy="90381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758" y="314797"/>
            <a:ext cx="2695575" cy="60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7577758" y="261877"/>
            <a:ext cx="2695575" cy="694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2" name="Curved Left Arrow 11"/>
          <p:cNvSpPr/>
          <p:nvPr/>
        </p:nvSpPr>
        <p:spPr>
          <a:xfrm>
            <a:off x="10446094" y="535100"/>
            <a:ext cx="737441" cy="188121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Left Arrow 12"/>
          <p:cNvSpPr/>
          <p:nvPr/>
        </p:nvSpPr>
        <p:spPr>
          <a:xfrm>
            <a:off x="10451747" y="326512"/>
            <a:ext cx="1034478" cy="35825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" y="4511790"/>
            <a:ext cx="1004784" cy="8594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0066" y="4326235"/>
            <a:ext cx="115907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sz="2800" dirty="0"/>
              <a:t>FIM can be </a:t>
            </a:r>
            <a:r>
              <a:rPr lang="en-US" sz="2800" b="1" dirty="0">
                <a:solidFill>
                  <a:srgbClr val="FF0000"/>
                </a:solidFill>
              </a:rPr>
              <a:t>singular </a:t>
            </a:r>
            <a:r>
              <a:rPr lang="en-US" sz="2800" dirty="0"/>
              <a:t> in </a:t>
            </a:r>
            <a:r>
              <a:rPr lang="en-US" sz="2800" b="1" dirty="0">
                <a:solidFill>
                  <a:schemeClr val="accent2"/>
                </a:solidFill>
              </a:rPr>
              <a:t>hierarchical models </a:t>
            </a:r>
            <a:r>
              <a:rPr lang="en-US" sz="2800" dirty="0"/>
              <a:t>like mixtures &amp; neural networks </a:t>
            </a:r>
          </a:p>
          <a:p>
            <a:pPr marL="285750" indent="-285750"/>
            <a:r>
              <a:rPr lang="en-US" sz="2800" dirty="0"/>
              <a:t>FIM can be </a:t>
            </a:r>
            <a:r>
              <a:rPr lang="en-US" sz="2800" b="1" dirty="0">
                <a:solidFill>
                  <a:srgbClr val="FF0000"/>
                </a:solidFill>
              </a:rPr>
              <a:t>infinite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accent2"/>
                </a:solidFill>
              </a:rPr>
              <a:t>irregular models</a:t>
            </a:r>
            <a:r>
              <a:rPr lang="en-US" sz="2800" dirty="0"/>
              <a:t>, e.g., support depend on parameter)</a:t>
            </a:r>
          </a:p>
          <a:p>
            <a:pPr marL="285750" indent="-285750"/>
            <a:r>
              <a:rPr lang="en-US" sz="2800" dirty="0"/>
              <a:t>Difficult to estimate FIMs for NNs: </a:t>
            </a:r>
          </a:p>
          <a:p>
            <a:r>
              <a:rPr lang="en-US" sz="2800" dirty="0"/>
              <a:t>	Spectral FIM properties from random matrix theory RMT), relative FIM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xplosion 2 14"/>
          <p:cNvSpPr/>
          <p:nvPr/>
        </p:nvSpPr>
        <p:spPr>
          <a:xfrm>
            <a:off x="3782860" y="3730000"/>
            <a:ext cx="3845492" cy="1578279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Non-asymptotic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71" y="-121410"/>
            <a:ext cx="1186053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 and </a:t>
            </a:r>
            <a:r>
              <a:rPr lang="en-US" b="1" dirty="0" err="1" smtClean="0">
                <a:solidFill>
                  <a:schemeClr val="accent1"/>
                </a:solidFill>
              </a:rPr>
              <a:t>Cramér</a:t>
            </a:r>
            <a:r>
              <a:rPr lang="en-US" b="1" dirty="0" smtClean="0">
                <a:solidFill>
                  <a:schemeClr val="accent1"/>
                </a:solidFill>
              </a:rPr>
              <a:t>-Rao lower bound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3745" y="6534476"/>
            <a:ext cx="8561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N., </a:t>
            </a:r>
            <a:r>
              <a:rPr lang="en-US" b="1" dirty="0" err="1">
                <a:solidFill>
                  <a:schemeClr val="accent6"/>
                </a:solidFill>
              </a:rPr>
              <a:t>Cramér</a:t>
            </a:r>
            <a:r>
              <a:rPr lang="en-US" b="1" dirty="0">
                <a:solidFill>
                  <a:schemeClr val="accent6"/>
                </a:solidFill>
              </a:rPr>
              <a:t>-Rao lower bound and information geometry, Connected at Infinity II, 2013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771" y="1003335"/>
            <a:ext cx="609028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covariance of any </a:t>
            </a:r>
            <a:r>
              <a:rPr lang="en-US" sz="2800" b="1" dirty="0" smtClean="0">
                <a:solidFill>
                  <a:srgbClr val="FF0000"/>
                </a:solidFill>
              </a:rPr>
              <a:t>unbiased estimator </a:t>
            </a:r>
            <a:r>
              <a:rPr lang="en-US" sz="2800" dirty="0" smtClean="0"/>
              <a:t>is lower bounded by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Since Fisher information is additive: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Accuracy estimators depend on model parameters: </a:t>
            </a:r>
            <a:r>
              <a:rPr lang="en-US" sz="2800" b="1" dirty="0" smtClean="0">
                <a:solidFill>
                  <a:srgbClr val="FF0000"/>
                </a:solidFill>
              </a:rPr>
              <a:t>Fisher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33" y="1866935"/>
            <a:ext cx="3143250" cy="92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45" y="2022745"/>
            <a:ext cx="1552575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33" y="3582647"/>
            <a:ext cx="3743325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32" y="4723726"/>
            <a:ext cx="3438525" cy="73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98" y="1101379"/>
            <a:ext cx="4506582" cy="4709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143" y="2677464"/>
            <a:ext cx="529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Inverse Fisher Information Matrix (IFIM)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06298" y="5792216"/>
            <a:ext cx="5322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Empirical estimator covariance matrix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IFIM  (</a:t>
            </a:r>
            <a:r>
              <a:rPr lang="en-US" sz="2400" b="1" dirty="0" err="1" smtClean="0">
                <a:solidFill>
                  <a:srgbClr val="FF0000"/>
                </a:solidFill>
              </a:rPr>
              <a:t>Tissot</a:t>
            </a:r>
            <a:r>
              <a:rPr lang="en-US" sz="2400" b="1" dirty="0" smtClean="0">
                <a:solidFill>
                  <a:srgbClr val="FF0000"/>
                </a:solidFill>
              </a:rPr>
              <a:t> indicatrix)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V="1">
            <a:off x="616532" y="3634327"/>
            <a:ext cx="3738298" cy="1089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650" y="5297046"/>
            <a:ext cx="3916336" cy="4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20" y="-256184"/>
            <a:ext cx="1160357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Rao’s </a:t>
            </a:r>
            <a:r>
              <a:rPr lang="en-US" b="1" dirty="0" smtClean="0">
                <a:solidFill>
                  <a:schemeClr val="accent1"/>
                </a:solidFill>
              </a:rPr>
              <a:t>length distance: Riemannian </a:t>
            </a:r>
            <a:r>
              <a:rPr lang="en-US" b="1" u="sng" dirty="0" smtClean="0">
                <a:solidFill>
                  <a:schemeClr val="accent1"/>
                </a:solidFill>
              </a:rPr>
              <a:t>metric distance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828" y="910099"/>
            <a:ext cx="2257175" cy="2474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35475" y="3403124"/>
            <a:ext cx="20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C. R. Rao with </a:t>
            </a:r>
          </a:p>
          <a:p>
            <a:pPr algn="ctr"/>
            <a:r>
              <a:rPr lang="en-US" b="1" dirty="0" smtClean="0"/>
              <a:t>Sir R. Fisher in 1956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06" y="5555243"/>
            <a:ext cx="4905375" cy="1095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920" y="5054869"/>
            <a:ext cx="801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 example, </a:t>
            </a:r>
            <a:r>
              <a:rPr lang="en-US" sz="2800" b="1" dirty="0" smtClean="0">
                <a:solidFill>
                  <a:schemeClr val="accent2"/>
                </a:solidFill>
              </a:rPr>
              <a:t>Rao distance in the probability simplex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71918" y="2960980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429" y="4931017"/>
            <a:ext cx="4141795" cy="1922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27488" y="4979728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</a:t>
            </a:r>
          </a:p>
          <a:p>
            <a:r>
              <a:rPr lang="en-US" dirty="0" smtClean="0"/>
              <a:t> embedding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7920" y="910099"/>
            <a:ext cx="96773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M,g</a:t>
            </a:r>
            <a:r>
              <a:rPr lang="en-US" sz="2800" baseline="-25000" dirty="0" err="1" smtClean="0"/>
              <a:t>F</a:t>
            </a:r>
            <a:r>
              <a:rPr lang="en-US" sz="2800" dirty="0" smtClean="0"/>
              <a:t>): </a:t>
            </a:r>
            <a:r>
              <a:rPr lang="en-US" sz="2800" b="1" dirty="0" smtClean="0"/>
              <a:t>Riemannian manifold </a:t>
            </a:r>
          </a:p>
          <a:p>
            <a:r>
              <a:rPr lang="en-US" sz="2800" dirty="0" smtClean="0"/>
              <a:t>Parameter space equipped with the </a:t>
            </a:r>
            <a:r>
              <a:rPr lang="en-US" sz="2800" b="1" u="sng" dirty="0" smtClean="0">
                <a:solidFill>
                  <a:srgbClr val="FF0000"/>
                </a:solidFill>
              </a:rPr>
              <a:t>Fisher information metric </a:t>
            </a:r>
            <a:r>
              <a:rPr lang="en-US" sz="2800" b="1" u="sng" dirty="0" err="1" smtClean="0">
                <a:solidFill>
                  <a:srgbClr val="FF0000"/>
                </a:solidFill>
              </a:rPr>
              <a:t>g</a:t>
            </a:r>
            <a:r>
              <a:rPr lang="en-US" sz="2800" b="1" u="sng" baseline="-25000" dirty="0" err="1" smtClean="0">
                <a:solidFill>
                  <a:srgbClr val="FF0000"/>
                </a:solidFill>
              </a:rPr>
              <a:t>F</a:t>
            </a:r>
            <a:endParaRPr lang="en-US" sz="2800" b="1" u="sng" baseline="-25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649" y="3958095"/>
            <a:ext cx="10625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⟶ </a:t>
            </a:r>
            <a:r>
              <a:rPr lang="en-US" sz="2800" dirty="0"/>
              <a:t>n</a:t>
            </a:r>
            <a:r>
              <a:rPr lang="en-US" sz="2800" dirty="0" smtClean="0"/>
              <a:t>eed to calculate </a:t>
            </a:r>
            <a:r>
              <a:rPr lang="en-US" sz="2800" b="1" dirty="0" smtClean="0">
                <a:solidFill>
                  <a:srgbClr val="FF0000"/>
                </a:solidFill>
              </a:rPr>
              <a:t>Riemannian geodesics </a:t>
            </a:r>
            <a:r>
              <a:rPr lang="el-GR" sz="2800" dirty="0" smtClean="0"/>
              <a:t>θ</a:t>
            </a:r>
            <a:r>
              <a:rPr lang="en-US" sz="2800" dirty="0" smtClean="0"/>
              <a:t>(t):</a:t>
            </a:r>
          </a:p>
          <a:p>
            <a:r>
              <a:rPr lang="en-US" sz="2800" dirty="0" smtClean="0"/>
              <a:t>       ….characterized as (locally) </a:t>
            </a:r>
            <a:r>
              <a:rPr lang="en-US" sz="2800" dirty="0" smtClean="0">
                <a:solidFill>
                  <a:srgbClr val="FF0000"/>
                </a:solidFill>
              </a:rPr>
              <a:t>shortest curves </a:t>
            </a:r>
            <a:r>
              <a:rPr lang="en-US" sz="2800" dirty="0" smtClean="0"/>
              <a:t>in Riemannian geometry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8" y="1988058"/>
            <a:ext cx="4581525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719" y="1864206"/>
            <a:ext cx="4105728" cy="985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199" y="3111589"/>
            <a:ext cx="2103247" cy="8106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271917" y="1988057"/>
            <a:ext cx="4686625" cy="762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4162" y="2926080"/>
            <a:ext cx="4035178" cy="10320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30351" y="6410094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simplex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520709" y="6121746"/>
            <a:ext cx="167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Positive </a:t>
            </a:r>
            <a:r>
              <a:rPr lang="en-US" dirty="0" err="1" smtClean="0"/>
              <a:t>orthant</a:t>
            </a:r>
            <a:endParaRPr lang="en-US" dirty="0" smtClean="0"/>
          </a:p>
          <a:p>
            <a:pPr algn="ctr"/>
            <a:r>
              <a:rPr lang="en-US" dirty="0" smtClean="0"/>
              <a:t>of the sphere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8926846" y="5565413"/>
            <a:ext cx="2205990" cy="537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275" y="5626059"/>
            <a:ext cx="1181365" cy="118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" y="42859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Reparameterization</a:t>
            </a:r>
            <a:r>
              <a:rPr lang="en-US" b="1" dirty="0" smtClean="0">
                <a:solidFill>
                  <a:schemeClr val="accent1"/>
                </a:solidFill>
              </a:rPr>
              <a:t> of the statistical model: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Invariance, covariance and </a:t>
            </a:r>
            <a:r>
              <a:rPr lang="en-US" b="1" dirty="0" err="1" smtClean="0">
                <a:solidFill>
                  <a:schemeClr val="accent1"/>
                </a:solidFill>
              </a:rPr>
              <a:t>contravariance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5582"/>
            <a:ext cx="11803380" cy="5367243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mooth </a:t>
            </a:r>
            <a:r>
              <a:rPr lang="en-US" b="1" dirty="0" err="1">
                <a:solidFill>
                  <a:srgbClr val="FF0000"/>
                </a:solidFill>
              </a:rPr>
              <a:t>reparameterization</a:t>
            </a:r>
            <a:r>
              <a:rPr lang="en-US" dirty="0"/>
              <a:t> of the </a:t>
            </a:r>
            <a:r>
              <a:rPr lang="en-US" dirty="0" smtClean="0"/>
              <a:t>model:</a:t>
            </a:r>
          </a:p>
          <a:p>
            <a:r>
              <a:rPr lang="en-US" b="1" dirty="0" smtClean="0"/>
              <a:t>The line element ds is </a:t>
            </a:r>
            <a:r>
              <a:rPr lang="en-US" b="1" u="sng" dirty="0" smtClean="0">
                <a:solidFill>
                  <a:srgbClr val="FF0000"/>
                </a:solidFill>
              </a:rPr>
              <a:t>invariant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and hence Rao distance is </a:t>
            </a:r>
            <a:r>
              <a:rPr lang="en-US" b="1" dirty="0" smtClean="0">
                <a:solidFill>
                  <a:srgbClr val="FF0000"/>
                </a:solidFill>
              </a:rPr>
              <a:t>invariant: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Fisher information matrix is </a:t>
            </a:r>
            <a:r>
              <a:rPr lang="en-US" b="1" u="sng" dirty="0" smtClean="0">
                <a:solidFill>
                  <a:srgbClr val="FF0000"/>
                </a:solidFill>
              </a:rPr>
              <a:t>covariant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Cramér</a:t>
            </a:r>
            <a:r>
              <a:rPr lang="en-US" dirty="0" smtClean="0"/>
              <a:t>-Rao bound is </a:t>
            </a:r>
            <a:r>
              <a:rPr lang="en-US" b="1" u="sng" dirty="0" smtClean="0">
                <a:solidFill>
                  <a:srgbClr val="FF0000"/>
                </a:solidFill>
              </a:rPr>
              <a:t>contravariant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Jacobian calculus: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715" y="3410126"/>
            <a:ext cx="7439025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99" y="4971911"/>
            <a:ext cx="4669922" cy="9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87" y="4919166"/>
            <a:ext cx="5446904" cy="999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922" y="6093502"/>
            <a:ext cx="6460177" cy="779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918" y="6093502"/>
            <a:ext cx="2275923" cy="659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310" y="1372574"/>
            <a:ext cx="5132070" cy="68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320" y="2421979"/>
            <a:ext cx="4933950" cy="752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3232" y="2421979"/>
            <a:ext cx="1866900" cy="638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1310" y="4591445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5" name="Rectangle 14"/>
          <p:cNvSpPr/>
          <p:nvPr/>
        </p:nvSpPr>
        <p:spPr>
          <a:xfrm>
            <a:off x="7795261" y="5934108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4" name="Rectangle 13"/>
          <p:cNvSpPr/>
          <p:nvPr/>
        </p:nvSpPr>
        <p:spPr>
          <a:xfrm>
            <a:off x="6507480" y="3143796"/>
            <a:ext cx="474979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6839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-212726"/>
            <a:ext cx="121920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 practice, calculating Rao’s distance can be difficult!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852149"/>
            <a:ext cx="12096750" cy="48199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Need to solve the </a:t>
            </a:r>
            <a:r>
              <a:rPr lang="en-US" b="1" dirty="0" smtClean="0">
                <a:solidFill>
                  <a:schemeClr val="accent2"/>
                </a:solidFill>
              </a:rPr>
              <a:t>Ordinary Differential Equation </a:t>
            </a:r>
            <a:r>
              <a:rPr lang="en-US" dirty="0" smtClean="0"/>
              <a:t>(ODE) for finding the </a:t>
            </a:r>
            <a:r>
              <a:rPr lang="en-US" b="1" dirty="0" smtClean="0">
                <a:solidFill>
                  <a:srgbClr val="FF0000"/>
                </a:solidFill>
              </a:rPr>
              <a:t>geodesic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    Need to </a:t>
            </a:r>
            <a:r>
              <a:rPr lang="en-US" b="1" dirty="0" smtClean="0">
                <a:solidFill>
                  <a:srgbClr val="FF0000"/>
                </a:solidFill>
              </a:rPr>
              <a:t>integrate</a:t>
            </a:r>
            <a:r>
              <a:rPr lang="en-US" dirty="0" smtClean="0"/>
              <a:t> the infinitesimal length elements ds along the geodesics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7" y="2798210"/>
            <a:ext cx="539115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47" y="3909589"/>
            <a:ext cx="7934325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5349" y="774931"/>
            <a:ext cx="12302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</a:t>
            </a:r>
            <a:r>
              <a:rPr lang="en-US" sz="3200" dirty="0" smtClean="0"/>
              <a:t>o closed form of Rao’s distance  between multivariate </a:t>
            </a:r>
            <a:r>
              <a:rPr lang="en-US" sz="3200" dirty="0" err="1" smtClean="0"/>
              <a:t>normals</a:t>
            </a:r>
            <a:r>
              <a:rPr lang="en-US" sz="3200" dirty="0" smtClean="0"/>
              <a:t>! (MVNs)</a:t>
            </a:r>
          </a:p>
          <a:p>
            <a:r>
              <a:rPr lang="en-US" sz="3200" dirty="0" smtClean="0"/>
              <a:t>Two reasons for intractability: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154430" y="4841220"/>
            <a:ext cx="11011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⟶ </a:t>
            </a:r>
            <a:r>
              <a:rPr lang="en-US" sz="2800" dirty="0" smtClean="0"/>
              <a:t>use  the </a:t>
            </a:r>
            <a:r>
              <a:rPr lang="en-US" sz="2800" b="1" dirty="0" smtClean="0">
                <a:solidFill>
                  <a:schemeClr val="accent2"/>
                </a:solidFill>
              </a:rPr>
              <a:t>Levi-</a:t>
            </a:r>
            <a:r>
              <a:rPr lang="en-US" sz="2800" b="1" dirty="0" err="1" smtClean="0">
                <a:solidFill>
                  <a:schemeClr val="accent2"/>
                </a:solidFill>
              </a:rPr>
              <a:t>Civita</a:t>
            </a:r>
            <a:r>
              <a:rPr lang="en-US" sz="2800" b="1" dirty="0" smtClean="0">
                <a:solidFill>
                  <a:schemeClr val="accent2"/>
                </a:solidFill>
              </a:rPr>
              <a:t> connection  </a:t>
            </a:r>
            <a:r>
              <a:rPr lang="en-US" sz="2800" dirty="0" smtClean="0"/>
              <a:t>derived from the metric tensor g</a:t>
            </a:r>
          </a:p>
          <a:p>
            <a:r>
              <a:rPr lang="en-US" sz="2800" b="1" dirty="0" smtClean="0"/>
              <a:t>                 In general, geodesics depend on choice of the </a:t>
            </a:r>
            <a:r>
              <a:rPr lang="en-US" sz="2800" b="1" dirty="0" smtClean="0">
                <a:solidFill>
                  <a:srgbClr val="FF0000"/>
                </a:solidFill>
              </a:rPr>
              <a:t>connection via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 flipV="1">
            <a:off x="699907" y="2828518"/>
            <a:ext cx="4963023" cy="1017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 1 9"/>
          <p:cNvSpPr/>
          <p:nvPr/>
        </p:nvSpPr>
        <p:spPr>
          <a:xfrm>
            <a:off x="5655601" y="2312528"/>
            <a:ext cx="4565637" cy="201911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But easy to solve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w</a:t>
            </a:r>
            <a:r>
              <a:rPr lang="en-US" sz="2000" b="1" dirty="0" smtClean="0">
                <a:solidFill>
                  <a:schemeClr val="tx1"/>
                </a:solidFill>
              </a:rPr>
              <a:t>hen </a:t>
            </a:r>
            <a:r>
              <a:rPr lang="el-GR" b="1" dirty="0">
                <a:solidFill>
                  <a:schemeClr val="tx1"/>
                </a:solidFill>
              </a:rPr>
              <a:t>Γ</a:t>
            </a:r>
            <a:r>
              <a:rPr lang="en-US" sz="2000" b="1" dirty="0" smtClean="0">
                <a:solidFill>
                  <a:schemeClr val="tx1"/>
                </a:solidFill>
              </a:rPr>
              <a:t>=0: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Line segments!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612" y="3561765"/>
            <a:ext cx="2770388" cy="3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-181653"/>
            <a:ext cx="120777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Natural-gradient descent: </a:t>
            </a:r>
            <a:r>
              <a:rPr lang="en-US" sz="4000" b="1" dirty="0" smtClean="0">
                <a:solidFill>
                  <a:schemeClr val="accent1"/>
                </a:solidFill>
              </a:rPr>
              <a:t>Steepest Riemannian descent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37" y="3992062"/>
            <a:ext cx="5612402" cy="1970767"/>
          </a:xfrm>
          <a:prstGeom prst="rect">
            <a:avLst/>
          </a:prstGeom>
        </p:spPr>
      </p:pic>
      <p:pic>
        <p:nvPicPr>
          <p:cNvPr id="6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374738"/>
            <a:ext cx="4376678" cy="5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760" y="819091"/>
            <a:ext cx="412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Ordinary </a:t>
            </a:r>
            <a:r>
              <a:rPr lang="en-US" sz="2800" b="1" dirty="0" smtClean="0">
                <a:solidFill>
                  <a:srgbClr val="FF0000"/>
                </a:solidFill>
              </a:rPr>
              <a:t>gradient descent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65759" y="2032686"/>
            <a:ext cx="756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epends on the choice of the  parameterization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</a:t>
            </a:r>
            <a:r>
              <a:rPr lang="en-US" sz="2800" dirty="0" smtClean="0"/>
              <a:t>lateau phenomena near singularities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86036" y="5955566"/>
            <a:ext cx="10005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Amari, Natural gradient works efficiently in learning." Neural computation, 1998</a:t>
            </a:r>
          </a:p>
          <a:p>
            <a:r>
              <a:rPr lang="en-US" b="1" dirty="0">
                <a:solidFill>
                  <a:schemeClr val="accent6"/>
                </a:solidFill>
              </a:rPr>
              <a:t>Sun &amp; N, Relative Fisher information and natural gradient for learning large modular models, ICML 2017</a:t>
            </a:r>
          </a:p>
          <a:p>
            <a:r>
              <a:rPr lang="en-US" b="1" dirty="0">
                <a:solidFill>
                  <a:schemeClr val="accent6"/>
                </a:solidFill>
              </a:rPr>
              <a:t>Li et al., Tractable structured natural gradient descent using local parameterizations, ICML 2021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28" y="3714478"/>
            <a:ext cx="4605610" cy="7814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6055" y="3198040"/>
            <a:ext cx="728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gradient descent </a:t>
            </a:r>
            <a:r>
              <a:rPr lang="en-US" sz="2800" dirty="0" smtClean="0"/>
              <a:t>with</a:t>
            </a:r>
            <a:r>
              <a:rPr lang="en-US" sz="2800" b="1" dirty="0" smtClean="0">
                <a:solidFill>
                  <a:srgbClr val="FF0000"/>
                </a:solidFill>
              </a:rPr>
              <a:t> natural gradient 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521" y="3247753"/>
            <a:ext cx="4124325" cy="466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874" y="4563869"/>
            <a:ext cx="58252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NG </a:t>
            </a:r>
            <a:r>
              <a:rPr lang="en-US" sz="2800" b="1" dirty="0" smtClean="0">
                <a:solidFill>
                  <a:srgbClr val="FF0000"/>
                </a:solidFill>
              </a:rPr>
              <a:t>invariant</a:t>
            </a:r>
            <a:r>
              <a:rPr lang="en-US" sz="2800" dirty="0" smtClean="0"/>
              <a:t> to </a:t>
            </a:r>
            <a:r>
              <a:rPr lang="en-US" sz="2800" dirty="0" err="1" smtClean="0"/>
              <a:t>reparameterization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avoids plateaus</a:t>
            </a:r>
          </a:p>
        </p:txBody>
      </p:sp>
      <p:sp>
        <p:nvSpPr>
          <p:cNvPr id="14" name="Rectangle 13"/>
          <p:cNvSpPr/>
          <p:nvPr/>
        </p:nvSpPr>
        <p:spPr>
          <a:xfrm flipV="1">
            <a:off x="7557087" y="3138076"/>
            <a:ext cx="4518313" cy="744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270" y="5071001"/>
            <a:ext cx="2579370" cy="4176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01787" y="2566734"/>
            <a:ext cx="299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Contravariant gradient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01787" y="1219644"/>
            <a:ext cx="319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Covariant gradient:</a:t>
            </a:r>
          </a:p>
          <a:p>
            <a:r>
              <a:rPr lang="en-US" sz="2400" dirty="0" smtClean="0"/>
              <a:t>Type mismatch on (</a:t>
            </a:r>
            <a:r>
              <a:rPr lang="en-US" sz="2400" dirty="0" err="1" smtClean="0"/>
              <a:t>M,g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42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75" y="-138517"/>
            <a:ext cx="119469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First-principle  of geodesics: Affine connections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210" y="962690"/>
            <a:ext cx="11699789" cy="589530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+mj-ea"/>
                <a:cs typeface="+mj-cs"/>
              </a:rPr>
              <a:t>Riemannian geodesics are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locally minimizing length </a:t>
            </a:r>
            <a:r>
              <a:rPr lang="en-US" b="1" dirty="0">
                <a:solidFill>
                  <a:srgbClr val="FF0000"/>
                </a:solidFill>
              </a:rPr>
              <a:t>curves</a:t>
            </a:r>
            <a:endParaRPr lang="en-US" b="1" dirty="0" smtClean="0">
              <a:solidFill>
                <a:srgbClr val="FF0000"/>
              </a:solidFill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r>
              <a:rPr lang="en-US" dirty="0">
                <a:ea typeface="+mj-ea"/>
                <a:cs typeface="+mj-cs"/>
              </a:rPr>
              <a:t>G</a:t>
            </a:r>
            <a:r>
              <a:rPr lang="en-US" i="1" dirty="0" smtClean="0">
                <a:ea typeface="+mj-ea"/>
                <a:cs typeface="+mj-cs"/>
              </a:rPr>
              <a:t>eneral definition </a:t>
            </a:r>
            <a:r>
              <a:rPr lang="en-US" dirty="0" smtClean="0">
                <a:ea typeface="+mj-ea"/>
                <a:cs typeface="+mj-cs"/>
              </a:rPr>
              <a:t>of geodesics is </a:t>
            </a:r>
            <a:r>
              <a:rPr lang="en-US" dirty="0" err="1" smtClean="0">
                <a:ea typeface="+mj-ea"/>
                <a:cs typeface="+mj-cs"/>
              </a:rPr>
              <a:t>wrt</a:t>
            </a:r>
            <a:r>
              <a:rPr lang="en-US" dirty="0" smtClean="0">
                <a:ea typeface="+mj-ea"/>
                <a:cs typeface="+mj-cs"/>
              </a:rPr>
              <a:t>. to an </a:t>
            </a:r>
            <a:r>
              <a:rPr lang="en-US" b="1" u="sng" dirty="0" smtClean="0">
                <a:solidFill>
                  <a:srgbClr val="FF0000"/>
                </a:solidFill>
                <a:ea typeface="+mj-ea"/>
                <a:cs typeface="+mj-cs"/>
              </a:rPr>
              <a:t>affine connection</a:t>
            </a:r>
            <a:r>
              <a:rPr lang="en-US" dirty="0" smtClean="0">
                <a:ea typeface="+mj-ea"/>
                <a:cs typeface="+mj-cs"/>
              </a:rPr>
              <a:t>: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For Riemannian geodesics, the default connection =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Levi-</a:t>
            </a:r>
            <a:r>
              <a:rPr lang="en-US" b="1" dirty="0" err="1" smtClean="0">
                <a:solidFill>
                  <a:srgbClr val="FF0000"/>
                </a:solidFill>
                <a:ea typeface="+mj-ea"/>
                <a:cs typeface="+mj-cs"/>
              </a:rPr>
              <a:t>Civita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 connection</a:t>
            </a:r>
            <a:r>
              <a:rPr lang="en-US" dirty="0" smtClean="0">
                <a:ea typeface="+mj-ea"/>
                <a:cs typeface="+mj-cs"/>
              </a:rPr>
              <a:t>.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        This special Levi-</a:t>
            </a:r>
            <a:r>
              <a:rPr lang="en-US" dirty="0" err="1" smtClean="0">
                <a:ea typeface="+mj-ea"/>
                <a:cs typeface="+mj-cs"/>
              </a:rPr>
              <a:t>Civita</a:t>
            </a:r>
            <a:r>
              <a:rPr lang="en-US" dirty="0" smtClean="0">
                <a:ea typeface="+mj-ea"/>
                <a:cs typeface="+mj-cs"/>
              </a:rPr>
              <a:t> connection is derived from the metric tensor g.</a:t>
            </a:r>
            <a:endParaRPr lang="en-US" dirty="0">
              <a:ea typeface="+mj-ea"/>
              <a:cs typeface="+mj-cs"/>
            </a:endParaRPr>
          </a:p>
          <a:p>
            <a:r>
              <a:rPr lang="en-US" dirty="0" smtClean="0">
                <a:ea typeface="+mj-ea"/>
                <a:cs typeface="+mj-cs"/>
              </a:rPr>
              <a:t>A geodesic </a:t>
            </a:r>
            <a:r>
              <a:rPr lang="el-GR" dirty="0" smtClean="0">
                <a:ea typeface="+mj-ea"/>
                <a:cs typeface="+mj-cs"/>
              </a:rPr>
              <a:t>γ</a:t>
            </a:r>
            <a:r>
              <a:rPr lang="en-US" dirty="0" smtClean="0">
                <a:ea typeface="+mj-ea"/>
                <a:cs typeface="+mj-cs"/>
              </a:rPr>
              <a:t>(t) with respect to a connection </a:t>
            </a:r>
            <a:r>
              <a:rPr lang="en-US" dirty="0" smtClean="0"/>
              <a:t>∇ is an </a:t>
            </a:r>
            <a:r>
              <a:rPr lang="en-US" b="1" u="sng" dirty="0" smtClean="0">
                <a:solidFill>
                  <a:srgbClr val="FF0000"/>
                </a:solidFill>
              </a:rPr>
              <a:t>∇-</a:t>
            </a:r>
            <a:r>
              <a:rPr lang="en-US" b="1" u="sng" dirty="0" err="1" smtClean="0">
                <a:solidFill>
                  <a:srgbClr val="FF0000"/>
                </a:solidFill>
              </a:rPr>
              <a:t>autoparallel</a:t>
            </a:r>
            <a:r>
              <a:rPr lang="en-US" b="1" u="sng" dirty="0" smtClean="0">
                <a:solidFill>
                  <a:srgbClr val="FF0000"/>
                </a:solidFill>
              </a:rPr>
              <a:t> curve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In physics, “</a:t>
            </a:r>
            <a:r>
              <a:rPr lang="en-US" dirty="0"/>
              <a:t>straight</a:t>
            </a:r>
            <a:r>
              <a:rPr lang="en-US" dirty="0" smtClean="0"/>
              <a:t>” free fall particle</a:t>
            </a:r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 smtClean="0"/>
              <a:t>     where ∇</a:t>
            </a:r>
            <a:r>
              <a:rPr lang="en-US" baseline="-25000" dirty="0" smtClean="0"/>
              <a:t>X</a:t>
            </a:r>
            <a:r>
              <a:rPr lang="en-US" dirty="0" smtClean="0"/>
              <a:t>T is the </a:t>
            </a:r>
            <a:r>
              <a:rPr lang="en-US" b="1" dirty="0" smtClean="0">
                <a:solidFill>
                  <a:srgbClr val="FF0000"/>
                </a:solidFill>
              </a:rPr>
              <a:t>covariant derivative </a:t>
            </a:r>
            <a:r>
              <a:rPr lang="en-US" dirty="0" smtClean="0"/>
              <a:t>of a tensor T </a:t>
            </a:r>
            <a:r>
              <a:rPr lang="en-US" dirty="0" err="1" smtClean="0"/>
              <a:t>wrt</a:t>
            </a:r>
            <a:r>
              <a:rPr lang="en-US" dirty="0" smtClean="0"/>
              <a:t>.  a vector field X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40" y="1471805"/>
            <a:ext cx="3152775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78" y="5151351"/>
            <a:ext cx="3771900" cy="904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7957" y="6473934"/>
            <a:ext cx="928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[EIG 2020] An </a:t>
            </a:r>
            <a:r>
              <a:rPr lang="en-US" sz="2000" b="1" dirty="0">
                <a:solidFill>
                  <a:schemeClr val="accent6"/>
                </a:solidFill>
              </a:rPr>
              <a:t>elementary introduction to information geometry, Entropy 22.10 (2020) </a:t>
            </a:r>
          </a:p>
        </p:txBody>
      </p:sp>
      <p:pic>
        <p:nvPicPr>
          <p:cNvPr id="1026" name="Picture 2" descr="Great-circle distance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47" y="1317880"/>
            <a:ext cx="1851318" cy="1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rstanding - Free peopl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301" y="962690"/>
            <a:ext cx="1477645" cy="147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 flipV="1">
            <a:off x="6761979" y="5135306"/>
            <a:ext cx="4073662" cy="920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91" y="804814"/>
            <a:ext cx="11567985" cy="53484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 affine connection </a:t>
            </a:r>
            <a:r>
              <a:rPr lang="en-US" dirty="0"/>
              <a:t>∇</a:t>
            </a:r>
            <a:r>
              <a:rPr lang="en-US" dirty="0" smtClean="0"/>
              <a:t> defines how to </a:t>
            </a:r>
            <a:r>
              <a:rPr lang="en-US" b="1" u="sng" dirty="0" smtClean="0">
                <a:solidFill>
                  <a:srgbClr val="FF0000"/>
                </a:solidFill>
              </a:rPr>
              <a:t>∇-parallel transport </a:t>
            </a:r>
            <a:r>
              <a:rPr lang="en-US" dirty="0" smtClean="0"/>
              <a:t>a vector from one tangent plane to another tangent plane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u="sng" dirty="0" smtClean="0"/>
              <a:t>Fundamental theorem of Riemann geometry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Levi-</a:t>
            </a:r>
            <a:r>
              <a:rPr lang="en-US" dirty="0" err="1" smtClean="0"/>
              <a:t>Civita</a:t>
            </a:r>
            <a:r>
              <a:rPr lang="en-US" dirty="0" smtClean="0"/>
              <a:t> connection is the </a:t>
            </a:r>
            <a:r>
              <a:rPr lang="en-US" b="1" dirty="0" smtClean="0">
                <a:solidFill>
                  <a:srgbClr val="FF0000"/>
                </a:solidFill>
              </a:rPr>
              <a:t>unique  torsion-free metric connection </a:t>
            </a:r>
            <a:r>
              <a:rPr lang="en-US" dirty="0" smtClean="0"/>
              <a:t>induced by the metric tensor 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-174389"/>
            <a:ext cx="1189543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What makes the Levi-</a:t>
            </a:r>
            <a:r>
              <a:rPr lang="en-US" b="1" dirty="0" err="1" smtClean="0">
                <a:solidFill>
                  <a:schemeClr val="accent1"/>
                </a:solidFill>
              </a:rPr>
              <a:t>Civita</a:t>
            </a:r>
            <a:r>
              <a:rPr lang="en-US" b="1" dirty="0" smtClean="0">
                <a:solidFill>
                  <a:schemeClr val="accent1"/>
                </a:solidFill>
              </a:rPr>
              <a:t> connection so special?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84" y="1706769"/>
            <a:ext cx="3620323" cy="22987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47123" y="6522442"/>
            <a:ext cx="1681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[EIG 2020]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78" y="5244518"/>
            <a:ext cx="5116529" cy="11009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553760" y="5252098"/>
            <a:ext cx="5288692" cy="1070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489" y="5279083"/>
            <a:ext cx="2038350" cy="895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88051" y="5877362"/>
            <a:ext cx="3057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Levi-</a:t>
            </a:r>
            <a:r>
              <a:rPr lang="en-US" sz="2400" b="1" dirty="0" err="1">
                <a:solidFill>
                  <a:srgbClr val="FF0000"/>
                </a:solidFill>
              </a:rPr>
              <a:t>Civita</a:t>
            </a:r>
            <a:r>
              <a:rPr lang="en-US" sz="2400" b="1" dirty="0">
                <a:solidFill>
                  <a:srgbClr val="FF0000"/>
                </a:solidFill>
              </a:rPr>
              <a:t> connection </a:t>
            </a:r>
          </a:p>
        </p:txBody>
      </p:sp>
      <p:sp>
        <p:nvSpPr>
          <p:cNvPr id="12" name="Explosion 1 11"/>
          <p:cNvSpPr/>
          <p:nvPr/>
        </p:nvSpPr>
        <p:spPr>
          <a:xfrm>
            <a:off x="6006178" y="4958468"/>
            <a:ext cx="3081402" cy="147548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Metric compatible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2" y="1245154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30" y="1078426"/>
            <a:ext cx="2663190" cy="34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355" y="3802422"/>
            <a:ext cx="41153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Cylinder is </a:t>
            </a:r>
            <a:r>
              <a:rPr lang="en-US" sz="2800" b="1" dirty="0" smtClean="0">
                <a:solidFill>
                  <a:srgbClr val="FF0000"/>
                </a:solidFill>
              </a:rPr>
              <a:t>flat:</a:t>
            </a:r>
          </a:p>
          <a:p>
            <a:r>
              <a:rPr lang="en-US" sz="2800" dirty="0" smtClean="0"/>
              <a:t>Parallel transport is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i</a:t>
            </a:r>
            <a:r>
              <a:rPr lang="en-US" sz="2800" b="1" dirty="0" smtClean="0">
                <a:solidFill>
                  <a:srgbClr val="FF0000"/>
                </a:solidFill>
              </a:rPr>
              <a:t>ndependent of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6117" y="4296044"/>
            <a:ext cx="55846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Sphere has constant curvature: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Parallel transport is path-dependent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8618" y="0"/>
            <a:ext cx="117621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Affine connection ∇: </a:t>
            </a:r>
          </a:p>
          <a:p>
            <a:r>
              <a:rPr lang="en-US" sz="4000" b="1" dirty="0" smtClean="0">
                <a:solidFill>
                  <a:schemeClr val="accent1"/>
                </a:solidFill>
              </a:rPr>
              <a:t>Curvature &amp; parallel transport on infinitesimal loops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532" y="5379940"/>
            <a:ext cx="11415080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dirty="0"/>
              <a:t>A connection is </a:t>
            </a:r>
            <a:r>
              <a:rPr lang="en-US" sz="2800" b="1" dirty="0">
                <a:solidFill>
                  <a:srgbClr val="FF0000"/>
                </a:solidFill>
              </a:rPr>
              <a:t>flat</a:t>
            </a:r>
            <a:r>
              <a:rPr lang="en-US" sz="2800" dirty="0"/>
              <a:t> is there exists locally a coordinate </a:t>
            </a:r>
            <a:r>
              <a:rPr lang="en-US" sz="2800" dirty="0" smtClean="0"/>
              <a:t>system </a:t>
            </a:r>
            <a:r>
              <a:rPr lang="el-GR" sz="2800" dirty="0" smtClean="0"/>
              <a:t>θ</a:t>
            </a:r>
            <a:r>
              <a:rPr lang="en-US" sz="2800" dirty="0" smtClean="0"/>
              <a:t> </a:t>
            </a:r>
            <a:r>
              <a:rPr lang="en-US" sz="2800" dirty="0"/>
              <a:t>such </a:t>
            </a:r>
            <a:r>
              <a:rPr lang="en-US" sz="2800" dirty="0" smtClean="0"/>
              <a:t>that the </a:t>
            </a:r>
            <a:r>
              <a:rPr lang="en-US" sz="2800" dirty="0" err="1" smtClean="0"/>
              <a:t>Christoffel</a:t>
            </a:r>
            <a:r>
              <a:rPr lang="en-US" sz="2800" dirty="0" smtClean="0"/>
              <a:t> symbols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dirty="0" smtClean="0"/>
              <a:t> are all zero: </a:t>
            </a:r>
            <a:r>
              <a:rPr lang="el-GR" sz="2800" b="1" dirty="0" smtClean="0">
                <a:solidFill>
                  <a:srgbClr val="FF0000"/>
                </a:solidFill>
              </a:rPr>
              <a:t>Γ</a:t>
            </a:r>
            <a:r>
              <a:rPr lang="en-US" sz="2800" b="1" dirty="0" smtClean="0">
                <a:solidFill>
                  <a:srgbClr val="FF0000"/>
                </a:solidFill>
              </a:rPr>
              <a:t>(</a:t>
            </a:r>
            <a:r>
              <a:rPr lang="el-GR" sz="2800" b="1" dirty="0">
                <a:solidFill>
                  <a:srgbClr val="FF0000"/>
                </a:solidFill>
              </a:rPr>
              <a:t>θ</a:t>
            </a:r>
            <a:r>
              <a:rPr lang="en-US" sz="2800" b="1" dirty="0" smtClean="0">
                <a:solidFill>
                  <a:srgbClr val="FF0000"/>
                </a:solidFill>
              </a:rPr>
              <a:t>)=0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</a:t>
            </a:r>
            <a:r>
              <a:rPr lang="en-US" dirty="0"/>
              <a:t> ⟶ </a:t>
            </a:r>
            <a:r>
              <a:rPr lang="en-US" dirty="0" smtClean="0"/>
              <a:t> </a:t>
            </a:r>
            <a:r>
              <a:rPr lang="en-US" sz="2800" dirty="0" smtClean="0"/>
              <a:t>Geodesics plotted in that coordinate system are line segments</a:t>
            </a:r>
            <a:endParaRPr lang="en-US" sz="2800" dirty="0"/>
          </a:p>
        </p:txBody>
      </p:sp>
      <p:sp>
        <p:nvSpPr>
          <p:cNvPr id="2" name="AutoShape 2" descr="Élie Cartan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145" y="1392919"/>
            <a:ext cx="1302578" cy="1812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77621" y="3335258"/>
            <a:ext cx="1846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Élie</a:t>
            </a:r>
            <a:r>
              <a:rPr lang="en-US" sz="2400" dirty="0"/>
              <a:t> </a:t>
            </a:r>
            <a:r>
              <a:rPr lang="en-US" sz="2400" dirty="0" err="1"/>
              <a:t>Cartan</a:t>
            </a:r>
            <a:endParaRPr lang="en-US" sz="2400" dirty="0"/>
          </a:p>
          <a:p>
            <a:r>
              <a:rPr lang="en-US" sz="2400" dirty="0"/>
              <a:t>1869-1951</a:t>
            </a:r>
          </a:p>
        </p:txBody>
      </p:sp>
    </p:spTree>
    <p:extLst>
      <p:ext uri="{BB962C8B-B14F-4D97-AF65-F5344CB8AC3E}">
        <p14:creationId xmlns:p14="http://schemas.microsoft.com/office/powerpoint/2010/main" val="31727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79" y="2470962"/>
            <a:ext cx="3783056" cy="15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49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Dualistic information geometry: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66" y="1325562"/>
            <a:ext cx="11590408" cy="5211161"/>
          </a:xfrm>
        </p:spPr>
        <p:txBody>
          <a:bodyPr/>
          <a:lstStyle/>
          <a:p>
            <a:r>
              <a:rPr lang="en-US" dirty="0" smtClean="0"/>
              <a:t>Given an </a:t>
            </a:r>
            <a:r>
              <a:rPr lang="en-US" b="1" dirty="0" smtClean="0"/>
              <a:t>affine torsion-free connection ∇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/>
              <a:t>and a metric g</a:t>
            </a:r>
            <a:r>
              <a:rPr lang="en-US" dirty="0" smtClean="0"/>
              <a:t>, we can build a </a:t>
            </a:r>
            <a:r>
              <a:rPr lang="en-US" b="1" dirty="0" smtClean="0">
                <a:solidFill>
                  <a:srgbClr val="FF0000"/>
                </a:solidFill>
              </a:rPr>
              <a:t>unique </a:t>
            </a:r>
            <a:r>
              <a:rPr lang="en-US" dirty="0" smtClean="0"/>
              <a:t>dual affine torsion-free connection: the </a:t>
            </a:r>
            <a:r>
              <a:rPr lang="en-US" b="1" dirty="0" smtClean="0">
                <a:solidFill>
                  <a:srgbClr val="FF0000"/>
                </a:solidFill>
              </a:rPr>
              <a:t>dual connection ∇</a:t>
            </a:r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such that the metric (inner product) is preserved by the primal and </a:t>
            </a:r>
            <a:r>
              <a:rPr lang="en-US" b="1" dirty="0" smtClean="0">
                <a:solidFill>
                  <a:srgbClr val="FF0000"/>
                </a:solidFill>
              </a:rPr>
              <a:t>metric-compatible dual parallel transports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amounts to say that </a:t>
            </a:r>
            <a:r>
              <a:rPr lang="en-US" b="1" dirty="0">
                <a:solidFill>
                  <a:srgbClr val="FF0000"/>
                </a:solidFill>
              </a:rPr>
              <a:t>∇</a:t>
            </a:r>
            <a:r>
              <a:rPr lang="en-US" b="1" baseline="30000" dirty="0" smtClean="0">
                <a:solidFill>
                  <a:srgbClr val="FF0000"/>
                </a:solidFill>
              </a:rPr>
              <a:t>* </a:t>
            </a:r>
            <a:r>
              <a:rPr lang="en-US" dirty="0" smtClean="0"/>
              <a:t>is defined uniquely by </a:t>
            </a:r>
            <a:r>
              <a:rPr lang="en-US" u="sng" dirty="0" smtClean="0"/>
              <a:t>geometric equation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dual of a dual connection is the primal connection: </a:t>
            </a:r>
          </a:p>
          <a:p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289" y="2843000"/>
            <a:ext cx="4393291" cy="1114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85326" y="6457890"/>
            <a:ext cx="2409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[EIG 2020]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513" y="4556814"/>
            <a:ext cx="5484027" cy="636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390" y="5265954"/>
            <a:ext cx="6322055" cy="71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066" y="6073248"/>
            <a:ext cx="1392895" cy="404389"/>
          </a:xfrm>
          <a:prstGeom prst="rect">
            <a:avLst/>
          </a:prstGeom>
        </p:spPr>
      </p:pic>
      <p:pic>
        <p:nvPicPr>
          <p:cNvPr id="9" name="Picture 8" descr="(M,g,\nabla,\nabla^*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56" y="363193"/>
            <a:ext cx="2853220" cy="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rved Right Arrow 10"/>
          <p:cNvSpPr/>
          <p:nvPr/>
        </p:nvSpPr>
        <p:spPr>
          <a:xfrm>
            <a:off x="195649" y="3249827"/>
            <a:ext cx="1213021" cy="1960591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0699" y="5273712"/>
            <a:ext cx="472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Meaning for each point p of M: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 flipV="1">
            <a:off x="3879942" y="4544068"/>
            <a:ext cx="5732687" cy="699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0962" y="2642584"/>
            <a:ext cx="1968771" cy="8787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10051047" y="2669384"/>
            <a:ext cx="2018686" cy="83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 of this talk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88" y="1704345"/>
            <a:ext cx="11663212" cy="5418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 dirty="0" smtClean="0"/>
              <a:t>Introduction</a:t>
            </a:r>
          </a:p>
          <a:p>
            <a:pPr marL="0" indent="0">
              <a:buNone/>
            </a:pPr>
            <a:r>
              <a:rPr lang="en-US" sz="3500" b="1" dirty="0"/>
              <a:t> </a:t>
            </a:r>
            <a:r>
              <a:rPr lang="en-US" sz="3500" b="1" dirty="0" smtClean="0"/>
              <a:t>      </a:t>
            </a:r>
            <a:r>
              <a:rPr lang="en-US" sz="3500" dirty="0"/>
              <a:t> </a:t>
            </a:r>
            <a:r>
              <a:rPr lang="en-US" sz="3500" dirty="0" smtClean="0"/>
              <a:t> </a:t>
            </a:r>
            <a:r>
              <a:rPr lang="en-US" sz="3500" b="1" dirty="0" smtClean="0">
                <a:solidFill>
                  <a:srgbClr val="FF0000"/>
                </a:solidFill>
              </a:rPr>
              <a:t>ML</a:t>
            </a:r>
            <a:r>
              <a:rPr lang="en-US" sz="3500" dirty="0" smtClean="0"/>
              <a:t> &amp; </a:t>
            </a:r>
            <a:r>
              <a:rPr lang="en-US" sz="3500" b="1" dirty="0">
                <a:solidFill>
                  <a:srgbClr val="FF0000"/>
                </a:solidFill>
              </a:rPr>
              <a:t>C</a:t>
            </a:r>
            <a:r>
              <a:rPr lang="en-US" sz="3500" b="1" dirty="0" smtClean="0">
                <a:solidFill>
                  <a:srgbClr val="FF0000"/>
                </a:solidFill>
              </a:rPr>
              <a:t>omputational </a:t>
            </a:r>
            <a:r>
              <a:rPr lang="en-US" sz="3500" b="1" dirty="0">
                <a:solidFill>
                  <a:srgbClr val="FF0000"/>
                </a:solidFill>
              </a:rPr>
              <a:t>G</a:t>
            </a:r>
            <a:r>
              <a:rPr lang="en-US" sz="3500" b="1" dirty="0" smtClean="0">
                <a:solidFill>
                  <a:srgbClr val="FF0000"/>
                </a:solidFill>
              </a:rPr>
              <a:t>eometry</a:t>
            </a:r>
            <a:r>
              <a:rPr lang="en-US" sz="3500" dirty="0"/>
              <a:t>: </a:t>
            </a:r>
            <a:r>
              <a:rPr lang="en-US" sz="3500" dirty="0" smtClean="0"/>
              <a:t>A long and fruitful </a:t>
            </a:r>
            <a:r>
              <a:rPr lang="en-US" sz="3500" dirty="0"/>
              <a:t>history</a:t>
            </a:r>
            <a:r>
              <a:rPr lang="en-US" sz="3500" dirty="0" smtClean="0"/>
              <a:t>! </a:t>
            </a:r>
          </a:p>
          <a:p>
            <a:pPr marL="571500" indent="-571500">
              <a:buFont typeface="+mj-lt"/>
              <a:buAutoNum type="arabicPeriod"/>
            </a:pPr>
            <a:endParaRPr lang="en-US" sz="3500" dirty="0"/>
          </a:p>
          <a:p>
            <a:pPr marL="571500" indent="-571500">
              <a:buFont typeface="+mj-lt"/>
              <a:buAutoNum type="arabicPeriod"/>
            </a:pPr>
            <a:r>
              <a:rPr lang="en-US" sz="3500" b="1" dirty="0" smtClean="0"/>
              <a:t>Fisher-Rao information geometry                     </a:t>
            </a:r>
            <a:r>
              <a:rPr lang="en-US" sz="3500" dirty="0"/>
              <a:t>	</a:t>
            </a:r>
            <a:r>
              <a:rPr lang="en-US" sz="3500" dirty="0" smtClean="0"/>
              <a:t>	   	</a:t>
            </a:r>
          </a:p>
          <a:p>
            <a:pPr marL="0" indent="0">
              <a:buNone/>
            </a:pPr>
            <a:r>
              <a:rPr lang="en-US" sz="3500" b="1" dirty="0">
                <a:solidFill>
                  <a:schemeClr val="accent2"/>
                </a:solidFill>
              </a:rPr>
              <a:t>	</a:t>
            </a:r>
            <a:r>
              <a:rPr lang="en-US" sz="3500" b="1" dirty="0" smtClean="0">
                <a:solidFill>
                  <a:schemeClr val="accent2"/>
                </a:solidFill>
              </a:rPr>
              <a:t>Natural-gradient descent</a:t>
            </a:r>
          </a:p>
          <a:p>
            <a:pPr marL="0" indent="0">
              <a:buNone/>
            </a:pPr>
            <a:endParaRPr lang="en-US" sz="3500" b="1" dirty="0" smtClean="0"/>
          </a:p>
          <a:p>
            <a:pPr marL="0" indent="0">
              <a:buNone/>
            </a:pPr>
            <a:r>
              <a:rPr lang="en-US" sz="3500" b="1" dirty="0" smtClean="0"/>
              <a:t>2. Bregman information geometry                          		         		</a:t>
            </a:r>
            <a:r>
              <a:rPr lang="en-US" sz="3500" b="1" dirty="0" err="1" smtClean="0">
                <a:solidFill>
                  <a:schemeClr val="accent2"/>
                </a:solidFill>
              </a:rPr>
              <a:t>Chernoff</a:t>
            </a:r>
            <a:r>
              <a:rPr lang="en-US" sz="3500" b="1" dirty="0" smtClean="0">
                <a:solidFill>
                  <a:schemeClr val="accent2"/>
                </a:solidFill>
              </a:rPr>
              <a:t> information on the </a:t>
            </a:r>
            <a:r>
              <a:rPr lang="en-US" sz="3500" b="1" dirty="0">
                <a:solidFill>
                  <a:schemeClr val="accent2"/>
                </a:solidFill>
              </a:rPr>
              <a:t>e</a:t>
            </a:r>
            <a:r>
              <a:rPr lang="en-US" sz="3500" b="1" dirty="0" smtClean="0">
                <a:solidFill>
                  <a:schemeClr val="accent2"/>
                </a:solidFill>
              </a:rPr>
              <a:t>xponential family manifold</a:t>
            </a:r>
            <a:endParaRPr lang="en-US" sz="35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3500" b="1" dirty="0" smtClean="0"/>
          </a:p>
          <a:p>
            <a:pPr marL="0" indent="0">
              <a:buNone/>
            </a:pPr>
            <a:r>
              <a:rPr lang="en-US" sz="3500" b="1" dirty="0" smtClean="0"/>
              <a:t>Some perspectives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243" y="131873"/>
            <a:ext cx="3387222" cy="19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1" y="-1426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 Statistical invariance </a:t>
            </a:r>
            <a:r>
              <a:rPr lang="en-US" b="1" dirty="0" err="1" smtClean="0">
                <a:solidFill>
                  <a:schemeClr val="accent1"/>
                </a:solidFill>
              </a:rPr>
              <a:t>wrt</a:t>
            </a:r>
            <a:r>
              <a:rPr lang="en-US" b="1" dirty="0" smtClean="0">
                <a:solidFill>
                  <a:schemeClr val="accent1"/>
                </a:solidFill>
              </a:rPr>
              <a:t> 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b="1" dirty="0" smtClean="0">
                <a:solidFill>
                  <a:schemeClr val="accent1"/>
                </a:solidFill>
              </a:rPr>
              <a:t>ufficient statistics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03" y="798989"/>
            <a:ext cx="11677475" cy="5779564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statistic</a:t>
            </a:r>
            <a:r>
              <a:rPr lang="en-US" dirty="0" smtClean="0"/>
              <a:t> is a function of a random vector  (e.g., mean, variance)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u="sng" dirty="0" smtClean="0">
                <a:solidFill>
                  <a:srgbClr val="FF0000"/>
                </a:solidFill>
              </a:rPr>
              <a:t>sufficient statistic </a:t>
            </a:r>
            <a:r>
              <a:rPr lang="en-US" dirty="0" smtClean="0"/>
              <a:t>collect </a:t>
            </a:r>
            <a:r>
              <a:rPr lang="en-US" dirty="0"/>
              <a:t>and concentrate from a random sample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dirty="0" smtClean="0"/>
              <a:t>all </a:t>
            </a:r>
            <a:r>
              <a:rPr lang="en-US" b="1" dirty="0"/>
              <a:t>necessary information for </a:t>
            </a:r>
            <a:r>
              <a:rPr lang="en-US" b="1" dirty="0" smtClean="0"/>
              <a:t>estimating </a:t>
            </a:r>
            <a:r>
              <a:rPr lang="en-US" b="1" dirty="0"/>
              <a:t>the parameters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	Informally, a statistical lossless compression scheme…</a:t>
            </a:r>
            <a:endParaRPr lang="en-US" dirty="0"/>
          </a:p>
          <a:p>
            <a:r>
              <a:rPr lang="en-US" b="1" u="sng" dirty="0" smtClean="0"/>
              <a:t>Definition: </a:t>
            </a:r>
            <a:r>
              <a:rPr lang="en-US" dirty="0"/>
              <a:t>conditional distribution of X given  t   </a:t>
            </a:r>
            <a:r>
              <a:rPr lang="en-US" i="1" dirty="0">
                <a:solidFill>
                  <a:schemeClr val="accent5"/>
                </a:solidFill>
              </a:rPr>
              <a:t>does not depend </a:t>
            </a:r>
            <a:r>
              <a:rPr lang="en-US" dirty="0"/>
              <a:t>on θ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u="sng" dirty="0">
                <a:solidFill>
                  <a:srgbClr val="FF0000"/>
                </a:solidFill>
              </a:rPr>
              <a:t>Fisher-</a:t>
            </a:r>
            <a:r>
              <a:rPr lang="en-US" b="1" u="sng" dirty="0" err="1">
                <a:solidFill>
                  <a:srgbClr val="FF0000"/>
                </a:solidFill>
              </a:rPr>
              <a:t>Neyman</a:t>
            </a:r>
            <a:r>
              <a:rPr lang="en-US" b="1" u="sng" dirty="0">
                <a:solidFill>
                  <a:srgbClr val="FF0000"/>
                </a:solidFill>
              </a:rPr>
              <a:t> factorization </a:t>
            </a:r>
            <a:r>
              <a:rPr lang="en-US" b="1" u="sng" dirty="0" smtClean="0">
                <a:solidFill>
                  <a:srgbClr val="FF0000"/>
                </a:solidFill>
              </a:rPr>
              <a:t>theorem</a:t>
            </a:r>
            <a:r>
              <a:rPr lang="en-US" b="1" dirty="0" smtClean="0"/>
              <a:t>: </a:t>
            </a:r>
            <a:r>
              <a:rPr lang="en-US" dirty="0" smtClean="0"/>
              <a:t>Statistic t(x) sufficient </a:t>
            </a:r>
            <a:r>
              <a:rPr lang="en-US" dirty="0" err="1" smtClean="0"/>
              <a:t>iff</a:t>
            </a:r>
            <a:r>
              <a:rPr lang="en-US" dirty="0" smtClean="0"/>
              <a:t>. the density can be decomposed as: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Example</a:t>
            </a:r>
            <a:r>
              <a:rPr lang="en-US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Normal distributions have </a:t>
            </a:r>
            <a:r>
              <a:rPr lang="en-US" b="1" dirty="0" smtClean="0">
                <a:solidFill>
                  <a:schemeClr val="accent2"/>
                </a:solidFill>
              </a:rPr>
              <a:t>D=2 sufficient </a:t>
            </a:r>
            <a:r>
              <a:rPr lang="en-US" b="1" dirty="0">
                <a:solidFill>
                  <a:schemeClr val="accent2"/>
                </a:solidFill>
              </a:rPr>
              <a:t>statistics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4656" y="6509529"/>
            <a:ext cx="8707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Statistical exponential families: A digest with flash cards, arXiv:0911.4863 (2009)</a:t>
            </a:r>
          </a:p>
        </p:txBody>
      </p:sp>
      <p:pic>
        <p:nvPicPr>
          <p:cNvPr id="14338" name="Picture 2" descr="p(x ; \lambda)=a(x) b_{\lambda}(t(x)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106" y="4769932"/>
            <a:ext cx="4011779" cy="5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\mathrm{Pr}(x|\theta)=\mathrm{Pr}(x|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76" y="3447528"/>
            <a:ext cx="4386422" cy="7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246" y="5809501"/>
            <a:ext cx="3340652" cy="748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938" y="5732230"/>
            <a:ext cx="3470702" cy="846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2" y="5807575"/>
            <a:ext cx="1485900" cy="6572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V="1">
            <a:off x="2535205" y="3376553"/>
            <a:ext cx="4482963" cy="84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129958" y="3177540"/>
            <a:ext cx="4972050" cy="123638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t=T(X) contains all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Information about </a:t>
            </a:r>
            <a:r>
              <a:rPr lang="el-GR" sz="2000" b="1" dirty="0" smtClean="0">
                <a:solidFill>
                  <a:schemeClr val="tx1"/>
                </a:solidFill>
              </a:rPr>
              <a:t>θ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2" y="-78261"/>
            <a:ext cx="1199337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 exponential families: Finite sufficient statistics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22" y="1109414"/>
            <a:ext cx="11610364" cy="5455502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positive measure        (usually counting or Lebesgue)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family </a:t>
            </a:r>
            <a:r>
              <a:rPr lang="en-US" dirty="0" smtClean="0"/>
              <a:t>is a parametric family of densities that write as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here F is </a:t>
            </a:r>
            <a:r>
              <a:rPr lang="en-US" b="1" u="sng" dirty="0" smtClean="0"/>
              <a:t>real-analytic, strictly convex and differentiable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F: </a:t>
            </a:r>
            <a:r>
              <a:rPr lang="en-US" b="1" dirty="0" smtClean="0">
                <a:solidFill>
                  <a:srgbClr val="FF0000"/>
                </a:solidFill>
              </a:rPr>
              <a:t>Log-normalizer</a:t>
            </a:r>
            <a:r>
              <a:rPr lang="en-US" dirty="0" smtClean="0"/>
              <a:t> (also known as log partition function or </a:t>
            </a:r>
            <a:r>
              <a:rPr lang="en-US" dirty="0" err="1" smtClean="0"/>
              <a:t>cumulant</a:t>
            </a:r>
            <a:r>
              <a:rPr lang="en-US" dirty="0" smtClean="0"/>
              <a:t> function)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50" y="975839"/>
            <a:ext cx="6000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54" y="2229615"/>
            <a:ext cx="5305425" cy="82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95" y="3837165"/>
            <a:ext cx="4779351" cy="912490"/>
          </a:xfrm>
          <a:prstGeom prst="rect">
            <a:avLst/>
          </a:prstGeom>
        </p:spPr>
      </p:pic>
      <p:pic>
        <p:nvPicPr>
          <p:cNvPr id="17410" name="Picture 2" descr="\Theta = \left\{ \theta \ :\ \int \exp( \theta x)\mathrm{d}\mu(x)&lt;\infty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467" y="4621620"/>
            <a:ext cx="6572333" cy="64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739" y="4621620"/>
            <a:ext cx="3877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 parameter space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804" y="5965974"/>
            <a:ext cx="10194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Barndorff</a:t>
            </a:r>
            <a:r>
              <a:rPr lang="en-US" b="1" dirty="0">
                <a:solidFill>
                  <a:schemeClr val="accent6"/>
                </a:solidFill>
              </a:rPr>
              <a:t>-Nielsen,  Information and exponential families: in statistical theory. John Wiley &amp; Sons,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Sundberg</a:t>
            </a:r>
            <a:r>
              <a:rPr lang="en-US" b="1" dirty="0">
                <a:solidFill>
                  <a:schemeClr val="accent6"/>
                </a:solidFill>
              </a:rPr>
              <a:t>, Statistical modelling by exponential families. Vol. 12. Cambridge University Press, 2019</a:t>
            </a:r>
          </a:p>
          <a:p>
            <a:r>
              <a:rPr lang="en-US" b="1" dirty="0">
                <a:solidFill>
                  <a:schemeClr val="accent6"/>
                </a:solidFill>
              </a:rPr>
              <a:t>N., Garcia, Statistical exponential families: A digest with flash cards."   arXiv:0911.4863 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8743950" y="2548890"/>
            <a:ext cx="3534189" cy="197939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Sufficient statistic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T(X)=X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1" name="Picture 2" descr="p(x ; \lambda)=a(x) b_{\lambda}(t(x)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8" y="2270796"/>
            <a:ext cx="3054653" cy="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 flipV="1">
            <a:off x="1745604" y="2179271"/>
            <a:ext cx="5395143" cy="84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-194310"/>
            <a:ext cx="11957808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Many common distributions are exponential families in disguise…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0" y="852864"/>
            <a:ext cx="10081581" cy="50564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192" y="6052655"/>
            <a:ext cx="121027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Statistical exponential families: A digest with flash cards, arXiv:0911.4863 (2009</a:t>
            </a:r>
            <a:r>
              <a:rPr lang="en-US" sz="2000" b="1" dirty="0" smtClean="0">
                <a:solidFill>
                  <a:schemeClr val="accent6"/>
                </a:solidFill>
              </a:rPr>
              <a:t>)</a:t>
            </a:r>
          </a:p>
          <a:p>
            <a:r>
              <a:rPr lang="en-US" sz="2000" b="1" dirty="0" err="1">
                <a:solidFill>
                  <a:schemeClr val="accent6"/>
                </a:solidFill>
              </a:rPr>
              <a:t>Tojo</a:t>
            </a:r>
            <a:r>
              <a:rPr lang="en-US" sz="2000" b="1" dirty="0">
                <a:solidFill>
                  <a:schemeClr val="accent6"/>
                </a:solidFill>
              </a:rPr>
              <a:t> and Yoshino, On a method to construct exponential families by representation theory, GSI 2019 (Springer)</a:t>
            </a:r>
          </a:p>
          <a:p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192" y="3600450"/>
            <a:ext cx="8263890" cy="2263140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58760" y="4732020"/>
            <a:ext cx="3710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… Once you relax natural EFs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o be general exponential families</a:t>
            </a:r>
            <a:endParaRPr lang="en-US" sz="2000" dirty="0"/>
          </a:p>
        </p:txBody>
      </p:sp>
      <p:sp>
        <p:nvSpPr>
          <p:cNvPr id="7" name="Explosion 1 6"/>
          <p:cNvSpPr/>
          <p:nvPr/>
        </p:nvSpPr>
        <p:spPr>
          <a:xfrm>
            <a:off x="4135165" y="4732020"/>
            <a:ext cx="2608046" cy="112120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Exponential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families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5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12" y="0"/>
            <a:ext cx="1212558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Exponential families: From Natural EFs to simply </a:t>
            </a:r>
            <a:r>
              <a:rPr lang="en-US" b="1" dirty="0" err="1" smtClean="0">
                <a:solidFill>
                  <a:schemeClr val="accent1"/>
                </a:solidFill>
              </a:rPr>
              <a:t>Efs</a:t>
            </a:r>
            <a:r>
              <a:rPr lang="en-US" b="1" dirty="0" smtClean="0">
                <a:solidFill>
                  <a:schemeClr val="accent1"/>
                </a:solidFill>
              </a:rPr>
              <a:t>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74" y="1347452"/>
            <a:ext cx="11231355" cy="5086904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</a:t>
            </a:r>
            <a:r>
              <a:rPr lang="en-US" b="1" dirty="0" smtClean="0">
                <a:solidFill>
                  <a:schemeClr val="accent4"/>
                </a:solidFill>
              </a:rPr>
              <a:t>(sufficient) statistic </a:t>
            </a:r>
            <a:r>
              <a:rPr lang="en-US" dirty="0" smtClean="0"/>
              <a:t>t(x), </a:t>
            </a:r>
            <a:r>
              <a:rPr lang="en-US" b="1" dirty="0" smtClean="0">
                <a:solidFill>
                  <a:schemeClr val="accent2"/>
                </a:solidFill>
              </a:rPr>
              <a:t>model order 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d-variate densities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2"/>
                </a:solidFill>
              </a:rPr>
              <a:t>additional carrier measure term </a:t>
            </a:r>
            <a:r>
              <a:rPr lang="en-US" dirty="0" smtClean="0"/>
              <a:t>k(x)</a:t>
            </a: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2"/>
                </a:solidFill>
              </a:rPr>
              <a:t>inner product </a:t>
            </a:r>
            <a:r>
              <a:rPr lang="en-US" dirty="0" smtClean="0"/>
              <a:t>between t(x) and </a:t>
            </a:r>
            <a:r>
              <a:rPr lang="el-GR" dirty="0" smtClean="0"/>
              <a:t>θ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		(usual scalar/dot product)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Properties:</a:t>
            </a:r>
            <a:endParaRPr lang="en-US" dirty="0"/>
          </a:p>
        </p:txBody>
      </p:sp>
      <p:pic>
        <p:nvPicPr>
          <p:cNvPr id="18434" name="Picture 2" descr="\def\inner#1#2{{\langle #1, #2\rangle}}&#10;p_{\theta}(x)= \exp(\inner{\theta}{t(x)}-F(\theta)+k(x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93" y="3811448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[t(X)]=\nabla F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75" y="5453754"/>
            <a:ext cx="3446855" cy="5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76" y="6009560"/>
            <a:ext cx="5527324" cy="5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12" y="4785456"/>
            <a:ext cx="9405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Exponential families have </a:t>
            </a:r>
            <a:r>
              <a:rPr lang="en-US" sz="3200" b="1" u="sng" dirty="0" smtClean="0">
                <a:solidFill>
                  <a:srgbClr val="FF0000"/>
                </a:solidFill>
              </a:rPr>
              <a:t>finite moments of any order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2149" y="5759000"/>
            <a:ext cx="3259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Hessian of –log p</a:t>
            </a:r>
            <a:r>
              <a:rPr lang="el-GR" sz="2800" baseline="-25000" dirty="0" smtClean="0"/>
              <a:t>θ</a:t>
            </a:r>
            <a:r>
              <a:rPr lang="en-US" sz="2800" dirty="0" smtClean="0"/>
              <a:t>(x):</a:t>
            </a:r>
          </a:p>
          <a:p>
            <a:r>
              <a:rPr lang="en-US" sz="2800" dirty="0" smtClean="0"/>
              <a:t>This is FIM of type 2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 flipV="1">
            <a:off x="741708" y="3579386"/>
            <a:ext cx="7720585" cy="924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 1 10"/>
          <p:cNvSpPr/>
          <p:nvPr/>
        </p:nvSpPr>
        <p:spPr>
          <a:xfrm>
            <a:off x="8743950" y="3279064"/>
            <a:ext cx="3534189" cy="197939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Sufficient statistic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</a:t>
            </a:r>
            <a:r>
              <a:rPr lang="en-US" sz="2000" b="1" dirty="0" smtClean="0">
                <a:solidFill>
                  <a:schemeClr val="tx1"/>
                </a:solidFill>
              </a:rPr>
              <a:t>(X)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2" name="Picture 2" descr="p(x ; \lambda)=a(x) b_{\lambda}(t(x)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8" y="3000970"/>
            <a:ext cx="3054653" cy="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V="1">
            <a:off x="2503170" y="6009560"/>
            <a:ext cx="5770389" cy="656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950" y="1816126"/>
            <a:ext cx="33718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005840"/>
            <a:ext cx="10610850" cy="51711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2. Bregman manifolds:</a:t>
            </a:r>
          </a:p>
          <a:p>
            <a:pPr marL="0" indent="0">
              <a:buNone/>
            </a:pPr>
            <a:endParaRPr lang="en-US" sz="60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  As known as…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  …Dually flat spaces in IG</a:t>
            </a:r>
          </a:p>
          <a:p>
            <a:pPr marL="1143000" indent="-1143000">
              <a:buAutoNum type="romanUcPeriod"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 </a:t>
            </a:r>
            <a:endParaRPr lang="en-US" sz="6000" dirty="0"/>
          </a:p>
          <a:p>
            <a:endParaRPr lang="en-US" dirty="0"/>
          </a:p>
        </p:txBody>
      </p:sp>
      <p:pic>
        <p:nvPicPr>
          <p:cNvPr id="2050" name="Picture 2" descr="https://media.springernature.com/w306/springer-static/cover-hires/book/978-3-030-65459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69" y="1922882"/>
            <a:ext cx="2609849" cy="39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9175" y="59153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2021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69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" y="-171202"/>
            <a:ext cx="1193494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Dually flat geometry from </a:t>
            </a:r>
            <a:r>
              <a:rPr lang="en-US" b="1" i="1" dirty="0" smtClean="0">
                <a:solidFill>
                  <a:schemeClr val="accent1"/>
                </a:solidFill>
              </a:rPr>
              <a:t>any</a:t>
            </a:r>
            <a:r>
              <a:rPr lang="en-US" b="1" dirty="0" smtClean="0">
                <a:solidFill>
                  <a:schemeClr val="accent1"/>
                </a:solidFill>
              </a:rPr>
              <a:t> strictly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68" y="993947"/>
            <a:ext cx="8771375" cy="4680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051" y="5693167"/>
            <a:ext cx="11868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Bregman manifolds are not necessarily related to statistical models,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		but can </a:t>
            </a:r>
            <a:r>
              <a:rPr lang="en-US" sz="2400" b="1" dirty="0" smtClean="0">
                <a:solidFill>
                  <a:srgbClr val="FF0000"/>
                </a:solidFill>
              </a:rPr>
              <a:t>always be realized by a regular statistical model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4768" y="6457890"/>
            <a:ext cx="11787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Vân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Lê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Hông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. "Statistical manifolds are statistical models." </a:t>
            </a:r>
            <a:r>
              <a:rPr lang="en-US" sz="2000" b="1" i="1" dirty="0">
                <a:solidFill>
                  <a:schemeClr val="accent6"/>
                </a:solidFill>
                <a:latin typeface="Arial" panose="020B0604020202020204" pitchFamily="34" charset="0"/>
              </a:rPr>
              <a:t>Journal of Geometry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 84.1-2 (</a:t>
            </a:r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2006)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7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8" y="1001974"/>
            <a:ext cx="3499477" cy="3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flipV="1">
            <a:off x="130448" y="913936"/>
            <a:ext cx="3798436" cy="496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20274" y="3278823"/>
            <a:ext cx="2708910" cy="1417320"/>
          </a:xfrm>
          <a:prstGeom prst="rect">
            <a:avLst/>
          </a:prstGeom>
          <a:solidFill>
            <a:schemeClr val="accent1">
              <a:alpha val="22000"/>
            </a:schemeClr>
          </a:solidFill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xplosion 1 8"/>
          <p:cNvSpPr/>
          <p:nvPr/>
        </p:nvSpPr>
        <p:spPr>
          <a:xfrm>
            <a:off x="8455851" y="2366618"/>
            <a:ext cx="3736149" cy="2568637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All you need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i</a:t>
            </a:r>
            <a:r>
              <a:rPr lang="en-US" sz="2000" b="1" dirty="0" smtClean="0">
                <a:solidFill>
                  <a:schemeClr val="tx1"/>
                </a:solidFill>
              </a:rPr>
              <a:t>s a C3 strictly convex function!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5" y="2725154"/>
            <a:ext cx="7706031" cy="4054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3073944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5" y="-186813"/>
            <a:ext cx="1200859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divergences from strictly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15" y="1009106"/>
            <a:ext cx="11442291" cy="4351338"/>
          </a:xfrm>
        </p:spPr>
        <p:txBody>
          <a:bodyPr/>
          <a:lstStyle/>
          <a:p>
            <a:r>
              <a:rPr lang="en-US" dirty="0" smtClean="0"/>
              <a:t>F(</a:t>
            </a:r>
            <a:r>
              <a:rPr lang="el-GR" dirty="0" smtClean="0"/>
              <a:t>θ</a:t>
            </a:r>
            <a:r>
              <a:rPr lang="en-US" dirty="0" smtClean="0"/>
              <a:t>): strictly convex and differentiable convex function on an open convex domain </a:t>
            </a:r>
            <a:r>
              <a:rPr lang="el-GR" dirty="0" smtClean="0"/>
              <a:t>ϴ</a:t>
            </a:r>
            <a:endParaRPr lang="en-US" dirty="0" smtClean="0"/>
          </a:p>
          <a:p>
            <a:r>
              <a:rPr lang="en-US" dirty="0" smtClean="0"/>
              <a:t>Design the </a:t>
            </a:r>
            <a:r>
              <a:rPr lang="en-US" b="1" dirty="0" smtClean="0">
                <a:solidFill>
                  <a:srgbClr val="FF0000"/>
                </a:solidFill>
              </a:rPr>
              <a:t>Bregman divergence </a:t>
            </a:r>
            <a:r>
              <a:rPr lang="en-US" dirty="0" smtClean="0"/>
              <a:t>as the vertical gap between F(</a:t>
            </a:r>
            <a:r>
              <a:rPr lang="el-GR" dirty="0" smtClean="0"/>
              <a:t>θ</a:t>
            </a:r>
            <a:r>
              <a:rPr lang="en-US" baseline="-25000" dirty="0"/>
              <a:t>1</a:t>
            </a:r>
            <a:r>
              <a:rPr lang="en-US" dirty="0" smtClean="0"/>
              <a:t>) and the linear approximation of F(</a:t>
            </a:r>
            <a:r>
              <a:rPr lang="el-GR" dirty="0" smtClean="0"/>
              <a:t>θ</a:t>
            </a:r>
            <a:r>
              <a:rPr lang="en-US" dirty="0" smtClean="0"/>
              <a:t>) at </a:t>
            </a:r>
            <a:r>
              <a:rPr lang="el-GR" dirty="0" smtClean="0"/>
              <a:t>θ</a:t>
            </a:r>
            <a:r>
              <a:rPr lang="en-US" baseline="-25000" dirty="0" smtClean="0"/>
              <a:t>2  </a:t>
            </a:r>
            <a:r>
              <a:rPr lang="en-US" dirty="0" smtClean="0"/>
              <a:t>evaluated at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4" y="6427460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[Bregman 1967]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09458" y="4335871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77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968" y="2870200"/>
            <a:ext cx="2054212" cy="2054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1" y="101753"/>
            <a:ext cx="10999839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Discrete </a:t>
            </a:r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divergence: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	A  </a:t>
            </a:r>
            <a:r>
              <a:rPr lang="en-US" b="1" u="sng" dirty="0" smtClean="0">
                <a:solidFill>
                  <a:schemeClr val="accent1"/>
                </a:solidFill>
              </a:rPr>
              <a:t>non-separable</a:t>
            </a:r>
            <a:r>
              <a:rPr lang="en-US" b="1" dirty="0" smtClean="0">
                <a:solidFill>
                  <a:schemeClr val="accent1"/>
                </a:solidFill>
              </a:rPr>
              <a:t> Bregman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9168" cy="4351338"/>
          </a:xfrm>
        </p:spPr>
        <p:txBody>
          <a:bodyPr/>
          <a:lstStyle/>
          <a:p>
            <a:r>
              <a:rPr lang="en-US" dirty="0" smtClean="0"/>
              <a:t>The KLD between two </a:t>
            </a:r>
            <a:r>
              <a:rPr lang="en-US" b="1" dirty="0" smtClean="0">
                <a:solidFill>
                  <a:schemeClr val="accent2"/>
                </a:solidFill>
              </a:rPr>
              <a:t>categorical distributions </a:t>
            </a:r>
            <a:r>
              <a:rPr lang="en-US" dirty="0" smtClean="0"/>
              <a:t>a.k.a. </a:t>
            </a:r>
            <a:r>
              <a:rPr lang="en-US" i="1" dirty="0" err="1" smtClean="0">
                <a:solidFill>
                  <a:schemeClr val="accent2"/>
                </a:solidFill>
              </a:rPr>
              <a:t>multinoulli</a:t>
            </a:r>
            <a:r>
              <a:rPr lang="en-US" i="1" dirty="0" smtClean="0"/>
              <a:t> </a:t>
            </a:r>
            <a:r>
              <a:rPr lang="en-US" dirty="0" smtClean="0"/>
              <a:t>amounts to a </a:t>
            </a:r>
            <a:r>
              <a:rPr lang="en-US" b="1" dirty="0" smtClean="0">
                <a:solidFill>
                  <a:srgbClr val="FF0000"/>
                </a:solidFill>
              </a:rPr>
              <a:t>non-separable Bregman divergence </a:t>
            </a:r>
            <a:r>
              <a:rPr lang="en-US" dirty="0" smtClean="0"/>
              <a:t>on the </a:t>
            </a:r>
            <a:r>
              <a:rPr lang="en-US" b="1" dirty="0" smtClean="0">
                <a:solidFill>
                  <a:srgbClr val="FF0000"/>
                </a:solidFill>
              </a:rPr>
              <a:t>natural parameters</a:t>
            </a:r>
            <a:r>
              <a:rPr lang="en-US" dirty="0" smtClean="0"/>
              <a:t> of the </a:t>
            </a:r>
            <a:r>
              <a:rPr lang="en-US" dirty="0" err="1" smtClean="0"/>
              <a:t>multinoulli</a:t>
            </a:r>
            <a:r>
              <a:rPr lang="en-US" dirty="0" smtClean="0"/>
              <a:t> distributions interpreted as an </a:t>
            </a:r>
            <a:r>
              <a:rPr lang="en-US" b="1" dirty="0" smtClean="0">
                <a:solidFill>
                  <a:srgbClr val="FF0000"/>
                </a:solidFill>
              </a:rPr>
              <a:t>exponential family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5737"/>
            <a:ext cx="52197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2" y="4221274"/>
            <a:ext cx="59340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688" y="4924412"/>
            <a:ext cx="7044758" cy="925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392" y="3245247"/>
            <a:ext cx="4363211" cy="756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06778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</a:rPr>
              <a:t>[NH 2019] Monte Carlo information-geometric structures, Geometric Structures of Information, 2019.</a:t>
            </a:r>
          </a:p>
          <a:p>
            <a:r>
              <a:rPr lang="en-US" sz="1600" b="1" dirty="0">
                <a:solidFill>
                  <a:schemeClr val="accent6"/>
                </a:solidFill>
              </a:rPr>
              <a:t>Guaranteed bounds on information-theoretic measures of univariate mixtures using piecewise log-sum-</a:t>
            </a:r>
            <a:r>
              <a:rPr lang="en-US" sz="1600" b="1" dirty="0" err="1">
                <a:solidFill>
                  <a:schemeClr val="accent6"/>
                </a:solidFill>
              </a:rPr>
              <a:t>exp</a:t>
            </a:r>
            <a:r>
              <a:rPr lang="en-US" sz="1600" b="1" dirty="0">
                <a:solidFill>
                  <a:schemeClr val="accent6"/>
                </a:solidFill>
              </a:rPr>
              <a:t> inequalities, Entropy, 18(12), 2016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9871" y="5721029"/>
            <a:ext cx="8918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LogSumExp</a:t>
            </a:r>
            <a:r>
              <a:rPr lang="en-US" sz="2800" dirty="0" smtClean="0"/>
              <a:t> is only convex but </a:t>
            </a:r>
            <a:r>
              <a:rPr lang="en-US" sz="2800" b="1" dirty="0" err="1" smtClean="0">
                <a:solidFill>
                  <a:srgbClr val="FF0000"/>
                </a:solidFill>
              </a:rPr>
              <a:t>LogSumExp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+</a:t>
            </a:r>
            <a:r>
              <a:rPr lang="en-US" sz="2800" b="1" dirty="0" smtClean="0">
                <a:solidFill>
                  <a:srgbClr val="FF0000"/>
                </a:solidFill>
              </a:rPr>
              <a:t> is strictly convex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49519" y="5795343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[NH 2019]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842917" y="5590625"/>
            <a:ext cx="2884263" cy="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56569" y="5009455"/>
            <a:ext cx="1618138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0032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4" y="-214978"/>
            <a:ext cx="1164188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transformation: Duality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930165"/>
            <a:ext cx="11445239" cy="5466169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Bregman generator of </a:t>
            </a:r>
            <a:r>
              <a:rPr lang="en-US" b="1" dirty="0" smtClean="0">
                <a:solidFill>
                  <a:srgbClr val="FF0000"/>
                </a:solidFill>
              </a:rPr>
              <a:t>Legendre-type </a:t>
            </a:r>
            <a:r>
              <a:rPr lang="en-US" dirty="0" smtClean="0"/>
              <a:t>(= proper, lower semi-continuous). Then its </a:t>
            </a:r>
            <a:r>
              <a:rPr lang="en-US" b="1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obtained from the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transformation</a:t>
            </a:r>
            <a:r>
              <a:rPr lang="en-US" dirty="0" smtClean="0"/>
              <a:t> is a Bregman generator of Legendre type.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applies to any multivariate function</a:t>
            </a:r>
          </a:p>
          <a:p>
            <a:r>
              <a:rPr lang="en-US" dirty="0" err="1" smtClean="0"/>
              <a:t>Fenchel</a:t>
            </a:r>
            <a:r>
              <a:rPr lang="en-US" dirty="0" smtClean="0"/>
              <a:t>-Moreau’s </a:t>
            </a:r>
            <a:r>
              <a:rPr lang="en-US" b="1" dirty="0" err="1" smtClean="0">
                <a:solidFill>
                  <a:srgbClr val="FF0000"/>
                </a:solidFill>
              </a:rPr>
              <a:t>biconjugation</a:t>
            </a:r>
            <a:r>
              <a:rPr lang="en-US" b="1" dirty="0" smtClean="0">
                <a:solidFill>
                  <a:srgbClr val="FF0000"/>
                </a:solidFill>
              </a:rPr>
              <a:t> theorem </a:t>
            </a:r>
            <a:r>
              <a:rPr lang="en-US" dirty="0" smtClean="0"/>
              <a:t>for F of Legendre-type: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4555" y="616268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</a:t>
            </a:r>
            <a:r>
              <a:rPr lang="en-US" sz="2000" b="1" dirty="0" err="1" smtClean="0">
                <a:solidFill>
                  <a:schemeClr val="accent6"/>
                </a:solidFill>
              </a:rPr>
              <a:t>Touchette</a:t>
            </a:r>
            <a:r>
              <a:rPr lang="en-US" sz="2000" b="1" dirty="0" smtClean="0">
                <a:solidFill>
                  <a:schemeClr val="accent6"/>
                </a:solidFill>
              </a:rPr>
              <a:t> 2005] Legendre-</a:t>
            </a:r>
            <a:r>
              <a:rPr lang="en-US" sz="2000" b="1" dirty="0" err="1" smtClean="0">
                <a:solidFill>
                  <a:schemeClr val="accent6"/>
                </a:solidFill>
              </a:rPr>
              <a:t>Fenchel</a:t>
            </a:r>
            <a:r>
              <a:rPr lang="en-US" sz="2000" b="1" dirty="0" smtClean="0">
                <a:solidFill>
                  <a:schemeClr val="accent6"/>
                </a:solidFill>
              </a:rPr>
              <a:t> transforms in a nutshell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[N 2010] Legendre transformation and information geometry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197" y="5155048"/>
            <a:ext cx="1502425" cy="564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5" y="2452414"/>
            <a:ext cx="40005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170" y="2867911"/>
            <a:ext cx="5324475" cy="159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5497" y="2273223"/>
            <a:ext cx="30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Concave programming:</a:t>
            </a:r>
            <a:endParaRPr lang="en-US" sz="2400" u="sng" dirty="0"/>
          </a:p>
        </p:txBody>
      </p:sp>
      <p:sp>
        <p:nvSpPr>
          <p:cNvPr id="11" name="Rectangle 10"/>
          <p:cNvSpPr/>
          <p:nvPr/>
        </p:nvSpPr>
        <p:spPr>
          <a:xfrm flipV="1">
            <a:off x="9504947" y="3776388"/>
            <a:ext cx="1684501" cy="7141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0" y="-301640"/>
            <a:ext cx="1244081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Duality </a:t>
            </a:r>
            <a:r>
              <a:rPr lang="en-US" sz="3600" b="1" dirty="0" smtClean="0">
                <a:solidFill>
                  <a:schemeClr val="accent1"/>
                </a:solidFill>
              </a:rPr>
              <a:t>regular</a:t>
            </a:r>
            <a:r>
              <a:rPr lang="en-US" sz="4000" b="1" dirty="0" smtClean="0">
                <a:solidFill>
                  <a:schemeClr val="accent1"/>
                </a:solidFill>
              </a:rPr>
              <a:t> exponential families/Bregman divergences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5" y="1891539"/>
            <a:ext cx="66198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8" y="2996799"/>
            <a:ext cx="7189469" cy="823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685" y="761483"/>
            <a:ext cx="5080315" cy="17463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92783" y="6170601"/>
            <a:ext cx="11910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Banerjee et al., Clustering with Bregman divergences, JMLR </a:t>
            </a:r>
            <a:r>
              <a:rPr lang="en-US" sz="2000" b="1" dirty="0" smtClean="0">
                <a:solidFill>
                  <a:schemeClr val="accent6"/>
                </a:solidFill>
              </a:rPr>
              <a:t>2005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k-MLE</a:t>
            </a:r>
            <a:r>
              <a:rPr lang="en-US" sz="2000" b="1" dirty="0">
                <a:solidFill>
                  <a:schemeClr val="accent6"/>
                </a:solidFill>
              </a:rPr>
              <a:t>: A fast algorithm for learning statistical mixture models, </a:t>
            </a:r>
            <a:r>
              <a:rPr lang="en-US" sz="2000" b="1" dirty="0" smtClean="0">
                <a:solidFill>
                  <a:schemeClr val="accent6"/>
                </a:solidFill>
              </a:rPr>
              <a:t>ICASSP, arxiv:2012 </a:t>
            </a:r>
            <a:r>
              <a:rPr lang="en-US" sz="2000" b="1" dirty="0">
                <a:solidFill>
                  <a:schemeClr val="accent6"/>
                </a:solidFill>
              </a:rPr>
              <a:t>1203.5181</a:t>
            </a:r>
          </a:p>
          <a:p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427" y="3057719"/>
            <a:ext cx="4141722" cy="788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560387"/>
            <a:ext cx="1239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Maximum </a:t>
            </a:r>
            <a:r>
              <a:rPr lang="en-US" sz="2800" b="1" dirty="0">
                <a:solidFill>
                  <a:srgbClr val="FF0000"/>
                </a:solidFill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</a:rPr>
              <a:t>ikelihood  Estimator </a:t>
            </a:r>
            <a:r>
              <a:rPr lang="en-US" sz="2800" dirty="0" smtClean="0"/>
              <a:t>= </a:t>
            </a:r>
            <a:r>
              <a:rPr lang="en-US" sz="2800" b="1" dirty="0" smtClean="0">
                <a:solidFill>
                  <a:srgbClr val="FF0000"/>
                </a:solidFill>
              </a:rPr>
              <a:t>Bregman centroid </a:t>
            </a:r>
            <a:r>
              <a:rPr lang="en-US" sz="2800" dirty="0" smtClean="0"/>
              <a:t>for the dual convex conjugate: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792" y="1402671"/>
            <a:ext cx="3048000" cy="533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73848" y="775231"/>
            <a:ext cx="6057745" cy="553488"/>
            <a:chOff x="622300" y="971979"/>
            <a:chExt cx="4691062" cy="4286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300" y="971979"/>
              <a:ext cx="1333500" cy="3714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7237" y="1010070"/>
              <a:ext cx="3286125" cy="39052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81652" y="1328719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Convex conjugate:</a:t>
            </a:r>
            <a:endParaRPr lang="en-US" sz="2800" dirty="0"/>
          </a:p>
        </p:txBody>
      </p:sp>
      <p:sp>
        <p:nvSpPr>
          <p:cNvPr id="15" name="Left-Right Arrow 14"/>
          <p:cNvSpPr/>
          <p:nvPr/>
        </p:nvSpPr>
        <p:spPr>
          <a:xfrm>
            <a:off x="7330277" y="3179733"/>
            <a:ext cx="1003300" cy="4423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40807" y="3989902"/>
          <a:ext cx="11896342" cy="21411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48171">
                  <a:extLst>
                    <a:ext uri="{9D8B030D-6E8A-4147-A177-3AD203B41FA5}">
                      <a16:colId xmlns:a16="http://schemas.microsoft.com/office/drawing/2014/main" val="2909642116"/>
                    </a:ext>
                  </a:extLst>
                </a:gridCol>
                <a:gridCol w="5948171">
                  <a:extLst>
                    <a:ext uri="{9D8B030D-6E8A-4147-A177-3AD203B41FA5}">
                      <a16:colId xmlns:a16="http://schemas.microsoft.com/office/drawing/2014/main" val="51731723"/>
                    </a:ext>
                  </a:extLst>
                </a:gridCol>
              </a:tblGrid>
              <a:tr h="477105">
                <a:tc>
                  <a:txBody>
                    <a:bodyPr/>
                    <a:lstStyle/>
                    <a:p>
                      <a:r>
                        <a:rPr lang="en-US" sz="2800" baseline="0" dirty="0" smtClean="0"/>
                        <a:t>I</a:t>
                      </a:r>
                      <a:r>
                        <a:rPr lang="en-US" sz="2800" dirty="0" smtClean="0"/>
                        <a:t>nference exponential families </a:t>
                      </a:r>
                      <a:r>
                        <a:rPr lang="en-US" sz="2800" dirty="0" err="1" smtClean="0"/>
                        <a:t>wrt</a:t>
                      </a:r>
                      <a:r>
                        <a:rPr lang="en-US" sz="2800" dirty="0" smtClean="0"/>
                        <a:t> F(</a:t>
                      </a:r>
                      <a:r>
                        <a:rPr lang="el-GR" sz="2800" dirty="0" smtClean="0"/>
                        <a:t>θ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Dual Bregman clustering </a:t>
                      </a:r>
                      <a:r>
                        <a:rPr lang="en-US" sz="2800" dirty="0" err="1" smtClean="0"/>
                        <a:t>wrt</a:t>
                      </a:r>
                      <a:r>
                        <a:rPr lang="en-US" sz="2800" dirty="0" smtClean="0"/>
                        <a:t> F</a:t>
                      </a:r>
                      <a:r>
                        <a:rPr lang="en-US" sz="2800" baseline="30000" dirty="0" smtClean="0"/>
                        <a:t>*</a:t>
                      </a:r>
                      <a:r>
                        <a:rPr lang="en-US" sz="2800" dirty="0" smtClean="0"/>
                        <a:t>(</a:t>
                      </a:r>
                      <a:r>
                        <a:rPr lang="el-GR" sz="2800" dirty="0" smtClean="0"/>
                        <a:t>η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972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Maximum likelihood (MLE)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centroid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04296"/>
                  </a:ext>
                </a:extLst>
              </a:tr>
              <a:tr h="58668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Expectation/Maximization (EM) MEF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soft clustering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68143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Classification EM = 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k-MLE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k-means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65334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774172" y="896795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duality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406668" y="775230"/>
            <a:ext cx="6248124" cy="56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425604" y="1891794"/>
            <a:ext cx="6619875" cy="56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Right Arrow 20"/>
          <p:cNvSpPr/>
          <p:nvPr/>
        </p:nvSpPr>
        <p:spPr>
          <a:xfrm>
            <a:off x="73210" y="1015081"/>
            <a:ext cx="306270" cy="1271837"/>
          </a:xfrm>
          <a:prstGeom prst="curvedRightArrow">
            <a:avLst>
              <a:gd name="adj1" fmla="val 56976"/>
              <a:gd name="adj2" fmla="val 10947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005840"/>
            <a:ext cx="10610850" cy="5171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Introduction:</a:t>
            </a:r>
          </a:p>
          <a:p>
            <a:pPr marL="1143000" indent="-1143000">
              <a:buAutoNum type="romanUcPeriod"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Machine </a:t>
            </a:r>
            <a:r>
              <a:rPr lang="en-US" sz="6000" dirty="0"/>
              <a:t>Learning &amp; C</a:t>
            </a:r>
            <a:r>
              <a:rPr lang="en-US" sz="6000" dirty="0" smtClean="0"/>
              <a:t>omputational </a:t>
            </a:r>
            <a:r>
              <a:rPr lang="en-US" sz="6000" dirty="0"/>
              <a:t>G</a:t>
            </a:r>
            <a:r>
              <a:rPr lang="en-US" sz="6000" dirty="0" smtClean="0"/>
              <a:t>eometry</a:t>
            </a:r>
            <a:r>
              <a:rPr lang="en-US" sz="6000" dirty="0"/>
              <a:t>: </a:t>
            </a:r>
            <a:endParaRPr lang="en-US" sz="6000" dirty="0" smtClean="0"/>
          </a:p>
          <a:p>
            <a:pPr marL="0" indent="0" algn="ctr">
              <a:buNone/>
            </a:pPr>
            <a:r>
              <a:rPr lang="en-US" sz="4400" i="1" dirty="0"/>
              <a:t>A</a:t>
            </a:r>
            <a:r>
              <a:rPr lang="en-US" sz="4400" i="1" dirty="0" smtClean="0"/>
              <a:t> long and fruitful cooperation from the start!</a:t>
            </a:r>
            <a:endParaRPr lang="en-US" sz="4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770" y="1486362"/>
            <a:ext cx="10515600" cy="473249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Dual parameterizations</a:t>
            </a:r>
            <a:r>
              <a:rPr lang="en-US" dirty="0" smtClean="0"/>
              <a:t>:                        </a:t>
            </a:r>
          </a:p>
          <a:p>
            <a:r>
              <a:rPr lang="en-US" dirty="0" smtClean="0"/>
              <a:t>Convex conjugate expressed as : </a:t>
            </a:r>
          </a:p>
          <a:p>
            <a:r>
              <a:rPr lang="en-US" dirty="0" smtClean="0"/>
              <a:t>To get in closed form the convex conjugate F</a:t>
            </a:r>
            <a:r>
              <a:rPr lang="en-US" baseline="30000" dirty="0" smtClean="0"/>
              <a:t>*</a:t>
            </a:r>
            <a:r>
              <a:rPr lang="en-US" dirty="0" smtClean="0"/>
              <a:t>, we need ∇F</a:t>
            </a:r>
            <a:r>
              <a:rPr lang="en-US" baseline="30000" dirty="0" smtClean="0"/>
              <a:t>*</a:t>
            </a:r>
            <a:r>
              <a:rPr lang="en-US" dirty="0" smtClean="0"/>
              <a:t>(</a:t>
            </a:r>
            <a:r>
              <a:rPr lang="el-GR" dirty="0" smtClean="0"/>
              <a:t>η</a:t>
            </a:r>
            <a:r>
              <a:rPr lang="en-US" dirty="0" smtClean="0"/>
              <a:t>), i.e.,  </a:t>
            </a:r>
            <a:r>
              <a:rPr lang="en-US" b="1" u="sng" dirty="0" smtClean="0"/>
              <a:t>invert</a:t>
            </a:r>
            <a:r>
              <a:rPr lang="en-US" dirty="0" smtClean="0"/>
              <a:t> ∇F(</a:t>
            </a:r>
            <a:r>
              <a:rPr lang="el-GR" dirty="0" smtClean="0"/>
              <a:t>θ</a:t>
            </a:r>
            <a:r>
              <a:rPr lang="en-US" dirty="0" smtClean="0"/>
              <a:t>): difficult in general!</a:t>
            </a:r>
            <a:endParaRPr lang="en-US" dirty="0"/>
          </a:p>
          <a:p>
            <a:r>
              <a:rPr lang="en-US" b="1" dirty="0" err="1" smtClean="0"/>
              <a:t>Fenchel</a:t>
            </a:r>
            <a:r>
              <a:rPr lang="en-US" b="1" dirty="0" smtClean="0"/>
              <a:t>-Young inequality: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with equality if and only if 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Fenchel-Young divergence </a:t>
            </a:r>
            <a:r>
              <a:rPr lang="en-US" dirty="0" smtClean="0"/>
              <a:t>use </a:t>
            </a:r>
            <a:r>
              <a:rPr lang="en-US" b="1" dirty="0" smtClean="0"/>
              <a:t>mixed parameterization </a:t>
            </a:r>
            <a:r>
              <a:rPr lang="el-GR" dirty="0" smtClean="0"/>
              <a:t>θ</a:t>
            </a:r>
            <a:r>
              <a:rPr lang="en-US" dirty="0" smtClean="0"/>
              <a:t>/</a:t>
            </a:r>
            <a:r>
              <a:rPr lang="el-GR" dirty="0" smtClean="0"/>
              <a:t>η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8848" y="-7032"/>
            <a:ext cx="12073152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Mixed coordinates </a:t>
            </a:r>
            <a:r>
              <a:rPr lang="en-US" b="1" dirty="0" smtClean="0">
                <a:solidFill>
                  <a:schemeClr val="accent1"/>
                </a:solidFill>
              </a:rPr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dual 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-Young divergences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1463214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538" y="189387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10" y="3388230"/>
            <a:ext cx="30765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822" y="4394801"/>
            <a:ext cx="1666875" cy="561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573" y="5192462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491702" y="5241160"/>
            <a:ext cx="7988405" cy="69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56781" y="6264067"/>
            <a:ext cx="12351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a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Definition for the Jensen-Shannon </a:t>
            </a:r>
            <a:r>
              <a:rPr lang="en-US" b="1" dirty="0" err="1">
                <a:solidFill>
                  <a:schemeClr val="accent6"/>
                </a:solidFill>
              </a:rPr>
              <a:t>Symmetrization</a:t>
            </a:r>
            <a:r>
              <a:rPr lang="en-US" b="1" dirty="0">
                <a:solidFill>
                  <a:schemeClr val="accent6"/>
                </a:solidFill>
              </a:rPr>
              <a:t> of Distances Based on the Information Radius, Entropy 2021 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Blondel</a:t>
            </a:r>
            <a:r>
              <a:rPr lang="en-US" b="1" dirty="0">
                <a:solidFill>
                  <a:schemeClr val="accent6"/>
                </a:solidFill>
              </a:rPr>
              <a:t> et al., Learning with </a:t>
            </a:r>
            <a:r>
              <a:rPr lang="en-US" b="1" dirty="0" err="1">
                <a:solidFill>
                  <a:schemeClr val="accent6"/>
                </a:solidFill>
              </a:rPr>
              <a:t>Fenchel</a:t>
            </a:r>
            <a:r>
              <a:rPr lang="en-US" b="1" dirty="0">
                <a:solidFill>
                  <a:schemeClr val="accent6"/>
                </a:solidFill>
              </a:rPr>
              <a:t>-Young losses, JMLR 2020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9305" y="3087510"/>
            <a:ext cx="2361603" cy="5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72314"/>
            <a:ext cx="1164751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 Bregman &amp; dual 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-Young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general, </a:t>
            </a:r>
            <a:r>
              <a:rPr lang="en-US" b="1" dirty="0" smtClean="0">
                <a:solidFill>
                  <a:srgbClr val="FF0000"/>
                </a:solidFill>
              </a:rPr>
              <a:t>dual divergence 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FF0000"/>
                </a:solidFill>
              </a:rPr>
              <a:t>reverse divergence</a:t>
            </a:r>
            <a:r>
              <a:rPr lang="en-US" dirty="0" smtClean="0"/>
              <a:t>:</a:t>
            </a:r>
          </a:p>
          <a:p>
            <a:endParaRPr lang="en-US" b="1" dirty="0" smtClean="0"/>
          </a:p>
          <a:p>
            <a:r>
              <a:rPr lang="en-US" b="1" dirty="0" smtClean="0"/>
              <a:t>Identity of </a:t>
            </a:r>
            <a:r>
              <a:rPr lang="en-US" b="1" dirty="0" smtClean="0">
                <a:solidFill>
                  <a:srgbClr val="FF0000"/>
                </a:solidFill>
              </a:rPr>
              <a:t>dual Bregman divergences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Primal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dual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FF0000"/>
                </a:solidFill>
              </a:rPr>
              <a:t>mixed</a:t>
            </a:r>
            <a:r>
              <a:rPr lang="en-US" dirty="0" smtClean="0"/>
              <a:t> parameterizations of Bregman divergences: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565" y="2722679"/>
            <a:ext cx="4052203" cy="660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90" y="1790900"/>
            <a:ext cx="3312197" cy="504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96" y="4584685"/>
            <a:ext cx="11242713" cy="1100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9547" y="4509765"/>
            <a:ext cx="11426933" cy="1175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2303" y="5988834"/>
            <a:ext cx="9160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On a Bregman manifold, 2</a:t>
            </a:r>
            <a:r>
              <a:rPr lang="en-US" sz="2800" b="1" baseline="30000" dirty="0" smtClean="0"/>
              <a:t>n</a:t>
            </a:r>
            <a:r>
              <a:rPr lang="en-US" sz="2800" b="1" dirty="0" smtClean="0"/>
              <a:t> equivalent formula with n terms!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577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43" y="2460020"/>
            <a:ext cx="4702238" cy="42303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60" y="106233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Generalize the </a:t>
            </a:r>
            <a:r>
              <a:rPr lang="en-US" b="1" dirty="0" smtClean="0">
                <a:solidFill>
                  <a:srgbClr val="FF0000"/>
                </a:solidFill>
              </a:rPr>
              <a:t>law of cosines</a:t>
            </a:r>
            <a:r>
              <a:rPr lang="en-US" dirty="0" smtClean="0"/>
              <a:t> for the squared Euclidean distance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y</a:t>
            </a:r>
            <a:r>
              <a:rPr lang="en-US" dirty="0" smtClean="0"/>
              <a:t>ields a </a:t>
            </a:r>
            <a:r>
              <a:rPr lang="en-US" b="1" dirty="0" smtClean="0">
                <a:solidFill>
                  <a:srgbClr val="FF0000"/>
                </a:solidFill>
              </a:rPr>
              <a:t>generalization of the Pythagorean theorem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when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17050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3-parameter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707544"/>
            <a:ext cx="10658475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89" y="4751584"/>
            <a:ext cx="4105275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028" y="4910177"/>
            <a:ext cx="581025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508" y="2562187"/>
            <a:ext cx="3644068" cy="1512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6763" y="1614429"/>
            <a:ext cx="10843712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16" y="262987"/>
            <a:ext cx="11985523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Statistical divergences between parametric models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= parameter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55" y="1825625"/>
            <a:ext cx="10940845" cy="2803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Statistical divergences between densities of a </a:t>
            </a:r>
            <a:r>
              <a:rPr lang="en-US" b="1" dirty="0" smtClean="0">
                <a:solidFill>
                  <a:srgbClr val="FF0000"/>
                </a:solidFill>
              </a:rPr>
              <a:t>parametric model         </a:t>
            </a:r>
            <a:r>
              <a:rPr lang="en-US" dirty="0" smtClean="0"/>
              <a:t>amount equivalently to (parameter) divergences between corresponding 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587" y="1825625"/>
            <a:ext cx="1828800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63" y="3625338"/>
            <a:ext cx="3409950" cy="590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4830" y="3486963"/>
            <a:ext cx="3646170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957" y="5315734"/>
            <a:ext cx="11673840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b="1" dirty="0"/>
              <a:t>For which </a:t>
            </a:r>
            <a:r>
              <a:rPr lang="en-US" sz="2800" b="1" dirty="0">
                <a:solidFill>
                  <a:schemeClr val="accent2"/>
                </a:solidFill>
              </a:rPr>
              <a:t>statistical models </a:t>
            </a:r>
            <a:r>
              <a:rPr lang="en-US" sz="2800" b="1" dirty="0"/>
              <a:t>and </a:t>
            </a:r>
            <a:r>
              <a:rPr lang="en-US" sz="2800" b="1" dirty="0">
                <a:solidFill>
                  <a:schemeClr val="accent2"/>
                </a:solidFill>
              </a:rPr>
              <a:t>statistical divergences</a:t>
            </a:r>
            <a:r>
              <a:rPr lang="en-US" sz="2800" b="1" dirty="0"/>
              <a:t>, </a:t>
            </a:r>
          </a:p>
          <a:p>
            <a:r>
              <a:rPr lang="en-US" sz="2800" b="1" dirty="0"/>
              <a:t>                                     do we obtain D</a:t>
            </a:r>
            <a:r>
              <a:rPr lang="en-US" sz="2800" b="1" i="1" baseline="-25000" dirty="0"/>
              <a:t>M</a:t>
            </a:r>
            <a:r>
              <a:rPr lang="en-US" sz="2800" b="1" dirty="0"/>
              <a:t>(</a:t>
            </a:r>
            <a:r>
              <a:rPr lang="el-GR" sz="2800" b="1" dirty="0"/>
              <a:t>θ</a:t>
            </a:r>
            <a:r>
              <a:rPr lang="en-US" sz="2800" b="1" baseline="-25000" dirty="0"/>
              <a:t>1</a:t>
            </a:r>
            <a:r>
              <a:rPr lang="en-US" sz="2800" b="1" dirty="0"/>
              <a:t> :</a:t>
            </a:r>
            <a:r>
              <a:rPr lang="el-GR" sz="2800" b="1" dirty="0"/>
              <a:t> θ</a:t>
            </a:r>
            <a:r>
              <a:rPr lang="en-US" sz="2800" b="1" baseline="-25000" dirty="0"/>
              <a:t>2</a:t>
            </a:r>
            <a:r>
              <a:rPr lang="en-US" sz="2800" b="1" dirty="0"/>
              <a:t>) as a </a:t>
            </a:r>
            <a:r>
              <a:rPr lang="en-US" sz="2800" b="1" dirty="0">
                <a:solidFill>
                  <a:srgbClr val="FF0000"/>
                </a:solidFill>
              </a:rPr>
              <a:t>Bregman divergence</a:t>
            </a:r>
            <a:r>
              <a:rPr lang="en-US" sz="2800" b="1" dirty="0"/>
              <a:t>?</a:t>
            </a:r>
          </a:p>
        </p:txBody>
      </p:sp>
      <p:sp>
        <p:nvSpPr>
          <p:cNvPr id="8" name="Bent-Up Arrow 7"/>
          <p:cNvSpPr/>
          <p:nvPr/>
        </p:nvSpPr>
        <p:spPr>
          <a:xfrm rot="16200000">
            <a:off x="7839503" y="3682915"/>
            <a:ext cx="2276577" cy="1787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530" y="534486"/>
            <a:ext cx="5314950" cy="1190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19" y="3396352"/>
            <a:ext cx="4299155" cy="793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34" y="-270064"/>
            <a:ext cx="1196954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 1: Natural exponential family models &amp; KLD</a:t>
            </a:r>
            <a:r>
              <a:rPr lang="en-US" b="1" baseline="30000" dirty="0" smtClean="0">
                <a:solidFill>
                  <a:schemeClr val="accent1"/>
                </a:solidFill>
              </a:rPr>
              <a:t>*</a:t>
            </a:r>
            <a:endParaRPr lang="en-US" b="1" baseline="30000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4133" y="881383"/>
            <a:ext cx="11969543" cy="5092625"/>
          </a:xfrm>
        </p:spPr>
        <p:txBody>
          <a:bodyPr>
            <a:normAutofit/>
          </a:bodyPr>
          <a:lstStyle/>
          <a:p>
            <a:r>
              <a:rPr lang="en-US" dirty="0" smtClean="0"/>
              <a:t>Parametric model                         with densities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families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Exponential distributions (continuous): </a:t>
            </a:r>
            <a:r>
              <a:rPr lang="en-US" dirty="0" err="1" smtClean="0"/>
              <a:t>p.d.f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Poisson distributions (discrete): </a:t>
            </a:r>
            <a:r>
              <a:rPr lang="en-US" dirty="0" err="1" smtClean="0"/>
              <a:t>p.m.f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exponential families </a:t>
            </a:r>
            <a:r>
              <a:rPr lang="en-US" dirty="0" smtClean="0"/>
              <a:t>with density                     </a:t>
            </a:r>
          </a:p>
          <a:p>
            <a:pPr marL="0" indent="0">
              <a:buNone/>
            </a:pPr>
            <a:r>
              <a:rPr lang="en-US" dirty="0" smtClean="0"/>
              <a:t>   Gaussian distributions once </a:t>
            </a:r>
            <a:r>
              <a:rPr lang="en-US" dirty="0" err="1" smtClean="0"/>
              <a:t>reparameterized</a:t>
            </a:r>
            <a:r>
              <a:rPr lang="en-US" dirty="0" smtClean="0"/>
              <a:t> with natural parameters  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λ</a:t>
            </a:r>
            <a:r>
              <a:rPr lang="en-US" dirty="0" smtClean="0"/>
              <a:t>)=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μ</a:t>
            </a:r>
            <a:r>
              <a:rPr lang="en-US" dirty="0" smtClean="0"/>
              <a:t>,</a:t>
            </a:r>
            <a:r>
              <a:rPr lang="el-GR" dirty="0" smtClean="0"/>
              <a:t>σ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have                                                                       with Bregman generator: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681" y="881046"/>
            <a:ext cx="1809750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821" y="2284952"/>
            <a:ext cx="2022065" cy="429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821" y="2717238"/>
            <a:ext cx="207645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49" y="4979814"/>
            <a:ext cx="5495925" cy="1019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732" y="5601338"/>
            <a:ext cx="5268997" cy="10370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4132" y="5904416"/>
            <a:ext cx="635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b="1" dirty="0" smtClean="0">
                <a:solidFill>
                  <a:srgbClr val="FF0000"/>
                </a:solidFill>
              </a:rPr>
              <a:t>log-normalizer convex real-analytic function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-109441" y="6520806"/>
            <a:ext cx="12863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a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Definition for the Jensen-Shannon </a:t>
            </a:r>
            <a:r>
              <a:rPr lang="en-US" b="1" dirty="0" err="1">
                <a:solidFill>
                  <a:schemeClr val="accent6"/>
                </a:solidFill>
              </a:rPr>
              <a:t>Symmetrization</a:t>
            </a:r>
            <a:r>
              <a:rPr lang="en-US" b="1" dirty="0">
                <a:solidFill>
                  <a:schemeClr val="accent6"/>
                </a:solidFill>
              </a:rPr>
              <a:t> of Distances Based on the Information Radius, Entropy </a:t>
            </a:r>
            <a:r>
              <a:rPr lang="en-US" b="1" dirty="0" smtClean="0">
                <a:solidFill>
                  <a:schemeClr val="accent6"/>
                </a:solidFill>
              </a:rPr>
              <a:t>(</a:t>
            </a:r>
            <a:r>
              <a:rPr lang="en-US" b="1" dirty="0">
                <a:solidFill>
                  <a:schemeClr val="accent6"/>
                </a:solidFill>
              </a:rPr>
              <a:t>2021)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0395" y="5131690"/>
            <a:ext cx="5314023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246" y="1055499"/>
            <a:ext cx="11550444" cy="5384630"/>
          </a:xfrm>
        </p:spPr>
        <p:txBody>
          <a:bodyPr>
            <a:normAutofit/>
          </a:bodyPr>
          <a:lstStyle/>
          <a:p>
            <a:r>
              <a:rPr lang="en-US" dirty="0" smtClean="0"/>
              <a:t>Let 1, p</a:t>
            </a:r>
            <a:r>
              <a:rPr lang="en-US" baseline="-25000" dirty="0" smtClean="0"/>
              <a:t>0</a:t>
            </a:r>
            <a:r>
              <a:rPr lang="en-US" dirty="0" smtClean="0"/>
              <a:t>(x), …,</a:t>
            </a:r>
            <a:r>
              <a:rPr lang="en-US" dirty="0" err="1" smtClean="0"/>
              <a:t>p</a:t>
            </a:r>
            <a:r>
              <a:rPr lang="en-US" baseline="-25000" dirty="0" err="1" smtClean="0"/>
              <a:t>D</a:t>
            </a:r>
            <a:r>
              <a:rPr lang="en-US" dirty="0" smtClean="0"/>
              <a:t>(x) be (D+2) </a:t>
            </a:r>
            <a:r>
              <a:rPr lang="en-US" b="1" dirty="0" smtClean="0">
                <a:solidFill>
                  <a:srgbClr val="FF0000"/>
                </a:solidFill>
              </a:rPr>
              <a:t>linearly independent </a:t>
            </a:r>
            <a:r>
              <a:rPr lang="en-US" dirty="0" smtClean="0"/>
              <a:t>densities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0000"/>
                </a:solidFill>
              </a:rPr>
              <a:t>ixture family                          </a:t>
            </a:r>
            <a:r>
              <a:rPr lang="en-US" dirty="0" smtClean="0"/>
              <a:t>with densities: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have:</a:t>
            </a:r>
          </a:p>
          <a:p>
            <a:endParaRPr lang="en-US" sz="2800" dirty="0"/>
          </a:p>
          <a:p>
            <a:r>
              <a:rPr lang="en-US" sz="2800" dirty="0" smtClean="0"/>
              <a:t>  with the Bregman generator = </a:t>
            </a:r>
            <a:r>
              <a:rPr lang="en-US" sz="2800" b="1" dirty="0" smtClean="0">
                <a:solidFill>
                  <a:srgbClr val="FF0000"/>
                </a:solidFill>
              </a:rPr>
              <a:t>Shannon </a:t>
            </a:r>
            <a:r>
              <a:rPr lang="en-US" sz="2800" b="1" dirty="0" err="1" smtClean="0">
                <a:solidFill>
                  <a:srgbClr val="FF0000"/>
                </a:solidFill>
              </a:rPr>
              <a:t>negentropy</a:t>
            </a:r>
            <a:r>
              <a:rPr lang="en-US" sz="2800" dirty="0" smtClean="0"/>
              <a:t>:</a:t>
            </a:r>
          </a:p>
          <a:p>
            <a:pPr marL="1371600" lvl="3" indent="0">
              <a:buNone/>
            </a:pPr>
            <a:endParaRPr lang="en-US" sz="2800" dirty="0"/>
          </a:p>
          <a:p>
            <a:pPr marL="1371600" lvl="3" indent="0">
              <a:buNone/>
            </a:pPr>
            <a:endParaRPr lang="en-US" sz="2800" dirty="0" smtClean="0"/>
          </a:p>
          <a:p>
            <a:pPr marL="1371600" lvl="3" indent="0">
              <a:buNone/>
            </a:pPr>
            <a:r>
              <a:rPr lang="en-US" sz="2800" dirty="0" smtClean="0"/>
              <a:t>Usually F</a:t>
            </a:r>
            <a:r>
              <a:rPr lang="en-US" sz="2800" i="1" baseline="-25000" dirty="0" smtClean="0"/>
              <a:t>M</a:t>
            </a:r>
            <a:r>
              <a:rPr lang="en-US" sz="2800" dirty="0" smtClean="0"/>
              <a:t>(</a:t>
            </a:r>
            <a:r>
              <a:rPr lang="el-GR" sz="2800" dirty="0" smtClean="0"/>
              <a:t>θ</a:t>
            </a:r>
            <a:r>
              <a:rPr lang="en-US" sz="2800" dirty="0" smtClean="0"/>
              <a:t>) not in closed-form…</a:t>
            </a:r>
          </a:p>
          <a:p>
            <a:pPr marL="1371600" lvl="3" indent="0">
              <a:buNone/>
            </a:pPr>
            <a:r>
              <a:rPr lang="en-US" sz="2800" dirty="0" smtClean="0"/>
              <a:t>      But 2-mixture family of Cauchy  distributions has closed-form!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134" y="-2700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Example 2: Mixture family models &amp; KLD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059" y="1850637"/>
            <a:ext cx="4894941" cy="1060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69" y="2035430"/>
            <a:ext cx="2000250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483" y="2911486"/>
            <a:ext cx="411480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653" y="4640824"/>
            <a:ext cx="4657725" cy="809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1962" y="6429074"/>
            <a:ext cx="12418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The dually flat information geometry of the mixture family of two prescribed Cauchy components, arXiv:2104.13801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2612448" y="3827718"/>
            <a:ext cx="3882990" cy="337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geometry/reconstruction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757" y="3199542"/>
            <a:ext cx="2477398" cy="426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2267" y="107760"/>
            <a:ext cx="1660897" cy="16608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920" y="2892000"/>
            <a:ext cx="1780129" cy="1762363"/>
          </a:xfrm>
          <a:prstGeom prst="rect">
            <a:avLst/>
          </a:prstGeom>
        </p:spPr>
      </p:pic>
      <p:sp>
        <p:nvSpPr>
          <p:cNvPr id="13" name="Isosceles Triangle 12"/>
          <p:cNvSpPr/>
          <p:nvPr/>
        </p:nvSpPr>
        <p:spPr>
          <a:xfrm>
            <a:off x="10181063" y="255865"/>
            <a:ext cx="1672101" cy="155494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0342920" y="2995707"/>
            <a:ext cx="1706449" cy="1599609"/>
          </a:xfrm>
          <a:prstGeom prst="triangle">
            <a:avLst>
              <a:gd name="adj" fmla="val 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78231" y="4779383"/>
            <a:ext cx="20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parameters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33006" y="2985466"/>
            <a:ext cx="4054278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748"/>
            <a:ext cx="6252210" cy="53472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293" y="-200713"/>
            <a:ext cx="1188925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information geometry: </a:t>
            </a:r>
            <a:r>
              <a:rPr lang="en-US" b="1" dirty="0" smtClean="0">
                <a:solidFill>
                  <a:srgbClr val="FF0000"/>
                </a:solidFill>
              </a:rPr>
              <a:t>Bregman manifolds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7922" y="733246"/>
            <a:ext cx="59239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tart from a </a:t>
            </a:r>
            <a:r>
              <a:rPr lang="en-US" sz="2800" dirty="0" smtClean="0">
                <a:solidFill>
                  <a:srgbClr val="FF0000"/>
                </a:solidFill>
              </a:rPr>
              <a:t>potential function </a:t>
            </a:r>
            <a:r>
              <a:rPr lang="en-US" sz="2800" dirty="0" smtClean="0"/>
              <a:t>F(</a:t>
            </a:r>
            <a:r>
              <a:rPr lang="el-GR" sz="2800" dirty="0"/>
              <a:t>θ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</a:t>
            </a:r>
            <a:r>
              <a:rPr lang="en-US" sz="2800" dirty="0" smtClean="0">
                <a:solidFill>
                  <a:srgbClr val="FF0000"/>
                </a:solidFill>
              </a:rPr>
              <a:t>dual potential function </a:t>
            </a:r>
            <a:r>
              <a:rPr lang="en-US" sz="2800" dirty="0" smtClean="0"/>
              <a:t>F</a:t>
            </a:r>
            <a:r>
              <a:rPr lang="en-US" sz="2800" baseline="30000" dirty="0" smtClean="0"/>
              <a:t>*</a:t>
            </a:r>
            <a:r>
              <a:rPr lang="en-US" sz="2800" dirty="0" smtClean="0"/>
              <a:t>(</a:t>
            </a:r>
            <a:r>
              <a:rPr lang="el-GR" sz="2800" dirty="0" smtClean="0"/>
              <a:t>η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</a:t>
            </a:r>
            <a:r>
              <a:rPr lang="en-US" sz="2800" dirty="0" smtClean="0">
                <a:solidFill>
                  <a:srgbClr val="FF0000"/>
                </a:solidFill>
              </a:rPr>
              <a:t>primal flat connection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</a:t>
            </a:r>
            <a:r>
              <a:rPr lang="en-US" sz="2800" dirty="0" smtClean="0">
                <a:solidFill>
                  <a:srgbClr val="FF0000"/>
                </a:solidFill>
              </a:rPr>
              <a:t>dual flat connection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</a:t>
            </a:r>
            <a:r>
              <a:rPr lang="en-US" sz="2800" dirty="0" smtClean="0">
                <a:solidFill>
                  <a:srgbClr val="FF0000"/>
                </a:solidFill>
              </a:rPr>
              <a:t>dual Bregman divergences</a:t>
            </a:r>
          </a:p>
          <a:p>
            <a:r>
              <a:rPr lang="en-US" sz="2800" dirty="0" smtClean="0"/>
              <a:t>(or dual </a:t>
            </a:r>
            <a:r>
              <a:rPr lang="en-US" sz="2800" dirty="0" err="1" smtClean="0"/>
              <a:t>Fenchel</a:t>
            </a:r>
            <a:r>
              <a:rPr lang="en-US" sz="2800" dirty="0" smtClean="0"/>
              <a:t>-Young divergences)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518721" y="6422591"/>
            <a:ext cx="11407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The many faces of information </a:t>
            </a:r>
            <a:r>
              <a:rPr lang="en-US" sz="2400" b="1" dirty="0" smtClean="0">
                <a:solidFill>
                  <a:schemeClr val="accent6"/>
                </a:solidFill>
              </a:rPr>
              <a:t>geometry</a:t>
            </a:r>
            <a:r>
              <a:rPr lang="en-US" sz="2400" b="1" dirty="0">
                <a:solidFill>
                  <a:schemeClr val="accent6"/>
                </a:solidFill>
              </a:rPr>
              <a:t>, Notices of the AMS, January 2022</a:t>
            </a:r>
          </a:p>
        </p:txBody>
      </p:sp>
      <p:pic>
        <p:nvPicPr>
          <p:cNvPr id="10" name="Picture 2" descr=" \leftsup{F}g = \nabla^2 F(\theta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10" y="1229953"/>
            <a:ext cx="2610636" cy="60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 \leftsup{F}\Gamma_{ijk}(\theta)=0&#10;&#10;&#10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54" y="3748954"/>
            <a:ext cx="2215492" cy="5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 \leftsup{F}{\Gamma^*}^{ijk}(\eta)=0&#10;&#10;&#10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76" y="4652593"/>
            <a:ext cx="2524083" cy="6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 \leftsup{F}g^* = \nabla^2 F^*(\eta)&#10;&#10;&#10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001" y="2596394"/>
            <a:ext cx="2941658" cy="58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^*(\eta) = \sup_{\theta\in\Theta} \{\theta^\top\eta-F(\theta)\}&#10;&#10;&#10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32" y="5820033"/>
            <a:ext cx="3493752" cy="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66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04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In a Bregman manifold,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natural gradient = ordinary gradient for the dual parameter!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2312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On a </a:t>
            </a:r>
            <a:r>
              <a:rPr lang="en-US" sz="3600" b="1" dirty="0" smtClean="0">
                <a:solidFill>
                  <a:srgbClr val="FF0000"/>
                </a:solidFill>
              </a:rPr>
              <a:t>Bregman manifold</a:t>
            </a:r>
            <a:r>
              <a:rPr lang="en-US" sz="3600" dirty="0" smtClean="0"/>
              <a:t>, we have</a:t>
            </a:r>
          </a:p>
          <a:p>
            <a:endParaRPr lang="en-US" dirty="0"/>
          </a:p>
        </p:txBody>
      </p:sp>
      <p:pic>
        <p:nvPicPr>
          <p:cNvPr id="3074" name="Picture 2" descr="I_\theta(\theta)=\nabla^2_\theta F(\theta)=\nabla_\theta \nabla_\theta F(\theta)=\nabla_\theta \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1854526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&#10;&#10;\tilde\nabla_\theta L_\theta(\theta) := I_\theta^{-1}(\theta) \nabla_\theta L_\theta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93" y="2774562"/>
            <a:ext cx="76200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= (\nabla_\theta\eta)^{-1} \nabla_\theta \eta \nabla_\eta L_\eta(\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75" y="3694447"/>
            <a:ext cx="5913218" cy="7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=  \nabla_\eta L_\eta(\eta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99" y="4303833"/>
            <a:ext cx="3237131" cy="8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" y="2961709"/>
            <a:ext cx="26260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 gradient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wrt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l-GR" sz="2800" b="1" dirty="0" smtClean="0">
                <a:solidFill>
                  <a:srgbClr val="FF0000"/>
                </a:solidFill>
              </a:rPr>
              <a:t>θ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4054" y="4541799"/>
            <a:ext cx="3706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Ordinary gradient </a:t>
            </a:r>
            <a:r>
              <a:rPr lang="en-US" sz="2800" b="1" dirty="0" err="1" smtClean="0">
                <a:solidFill>
                  <a:srgbClr val="FF0000"/>
                </a:solidFill>
              </a:rPr>
              <a:t>wrt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l-GR" sz="2800" b="1" dirty="0">
                <a:solidFill>
                  <a:srgbClr val="FF0000"/>
                </a:solidFill>
              </a:rPr>
              <a:t>η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2279" y="5139863"/>
            <a:ext cx="493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Used in </a:t>
            </a:r>
            <a:r>
              <a:rPr lang="en-US" sz="2800" dirty="0" err="1" smtClean="0"/>
              <a:t>variational</a:t>
            </a:r>
            <a:r>
              <a:rPr lang="en-US" sz="2800" dirty="0" smtClean="0"/>
              <a:t> inference (VI)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2721260" y="5152304"/>
            <a:ext cx="1518407" cy="548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970" y="5738409"/>
            <a:ext cx="12153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Khan &amp; D. Nielsen, Fast yet simple natural-gradient descent for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inference in complex models, ISITA 2018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arXiv:1807.04489</a:t>
            </a:r>
          </a:p>
          <a:p>
            <a:r>
              <a:rPr lang="en-US" b="1" dirty="0">
                <a:solidFill>
                  <a:schemeClr val="accent6"/>
                </a:solidFill>
              </a:rPr>
              <a:t>A note on the natural gradient and its connections with the Riemannian gradient, the mirror descent, and the ordinary gradient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221" y="3131815"/>
            <a:ext cx="3285777" cy="7246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1" y="1856761"/>
            <a:ext cx="11429998" cy="5095767"/>
          </a:xfrm>
        </p:spPr>
        <p:txBody>
          <a:bodyPr>
            <a:normAutofit/>
          </a:bodyPr>
          <a:lstStyle/>
          <a:p>
            <a:r>
              <a:rPr lang="en-US" dirty="0" smtClean="0"/>
              <a:t>Regular statistical parametric models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(identifiable and finite positive-definite FIM)</a:t>
            </a:r>
          </a:p>
          <a:p>
            <a:endParaRPr lang="en-US" dirty="0"/>
          </a:p>
          <a:p>
            <a:r>
              <a:rPr lang="en-US" dirty="0" smtClean="0"/>
              <a:t>Amari’s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-connections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0-connection is </a:t>
            </a:r>
            <a:r>
              <a:rPr lang="en-US" b="1" dirty="0">
                <a:solidFill>
                  <a:srgbClr val="FF0000"/>
                </a:solidFill>
              </a:rPr>
              <a:t>Fisher</a:t>
            </a:r>
            <a:r>
              <a:rPr lang="en-US" b="1" dirty="0" smtClean="0">
                <a:solidFill>
                  <a:srgbClr val="FF0000"/>
                </a:solidFill>
              </a:rPr>
              <a:t> Levi-</a:t>
            </a:r>
            <a:r>
              <a:rPr lang="en-US" b="1" dirty="0" err="1" smtClean="0">
                <a:solidFill>
                  <a:srgbClr val="FF0000"/>
                </a:solidFill>
              </a:rPr>
              <a:t>Civita</a:t>
            </a:r>
            <a:r>
              <a:rPr lang="en-US" b="1" dirty="0" smtClean="0">
                <a:solidFill>
                  <a:srgbClr val="FF0000"/>
                </a:solidFill>
              </a:rPr>
              <a:t> connection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1-connection is </a:t>
            </a:r>
            <a:r>
              <a:rPr lang="en-US" b="1" u="sng" dirty="0" smtClean="0">
                <a:solidFill>
                  <a:srgbClr val="FF0000"/>
                </a:solidFill>
              </a:rPr>
              <a:t>exponential connection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b="1" dirty="0" smtClean="0"/>
              <a:t>flat for exponential families! </a:t>
            </a:r>
          </a:p>
          <a:p>
            <a:r>
              <a:rPr lang="en-US" dirty="0" smtClean="0"/>
              <a:t>-1 connection is </a:t>
            </a:r>
            <a:r>
              <a:rPr lang="en-US" b="1" u="sng" dirty="0" smtClean="0">
                <a:solidFill>
                  <a:srgbClr val="FF0000"/>
                </a:solidFill>
              </a:rPr>
              <a:t>mixture connection</a:t>
            </a:r>
            <a:r>
              <a:rPr lang="en-US" b="1" dirty="0" smtClean="0">
                <a:solidFill>
                  <a:srgbClr val="FF0000"/>
                </a:solidFill>
              </a:rPr>
              <a:t>:  </a:t>
            </a:r>
            <a:r>
              <a:rPr lang="en-US" b="1" dirty="0" smtClean="0"/>
              <a:t>flat </a:t>
            </a:r>
            <a:r>
              <a:rPr lang="en-US" b="1" dirty="0"/>
              <a:t>for </a:t>
            </a:r>
            <a:r>
              <a:rPr lang="en-US" b="1" dirty="0" smtClean="0"/>
              <a:t>mixture families!</a:t>
            </a:r>
          </a:p>
          <a:p>
            <a:pPr marL="0" indent="0">
              <a:buNone/>
            </a:pPr>
            <a:r>
              <a:rPr lang="en-US" dirty="0" smtClean="0"/>
              <a:t> NB: </a:t>
            </a:r>
            <a:r>
              <a:rPr lang="en-US" b="1" dirty="0" smtClean="0"/>
              <a:t>A dually flat is usually not 0-flat</a:t>
            </a:r>
            <a:r>
              <a:rPr lang="en-US" dirty="0" smtClean="0"/>
              <a:t>! (</a:t>
            </a:r>
            <a:r>
              <a:rPr lang="en-US" dirty="0" err="1" smtClean="0"/>
              <a:t>eg</a:t>
            </a:r>
            <a:r>
              <a:rPr lang="en-US" dirty="0" smtClean="0"/>
              <a:t>., normal manifolds)</a:t>
            </a:r>
            <a:endParaRPr lang="en-US" dirty="0"/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3355" y="-153858"/>
            <a:ext cx="1216110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Amari’s  </a:t>
            </a:r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 smtClean="0">
                <a:solidFill>
                  <a:schemeClr val="accent1"/>
                </a:solidFill>
              </a:rPr>
              <a:t>-geometry of probability families 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2" descr="\calP \eqdef \left\{p_\theta(x)\right\}_{\theta\in\Theta}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10" y="1841996"/>
            <a:ext cx="2388011" cy="46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(\theta;x) \eqdef \log L(\theta;x)=\log p_\theta(x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11" y="3816871"/>
            <a:ext cx="4894408" cy="4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\left\{(\calP, \leftsub{\calP}g, \leftsub{\calP}\nabla^{-\alpha},\leftsub{\calP}\nabla^{+\alpha})\right\}_{\alpha\in\bbR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19" y="1019275"/>
            <a:ext cx="5750560" cy="6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586" y="3156368"/>
            <a:ext cx="1638300" cy="5429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2467" y="6457319"/>
            <a:ext cx="1208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Amari, Differential geometry of curved exponential families-curvatures and information loss, Annals of Statistics (1982)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77540" y="846931"/>
            <a:ext cx="6105782" cy="953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689" y="3078926"/>
            <a:ext cx="857250" cy="790575"/>
          </a:xfrm>
          <a:prstGeom prst="rect">
            <a:avLst/>
          </a:prstGeom>
        </p:spPr>
      </p:pic>
      <p:sp>
        <p:nvSpPr>
          <p:cNvPr id="14" name="Explosion 1 13"/>
          <p:cNvSpPr/>
          <p:nvPr/>
        </p:nvSpPr>
        <p:spPr>
          <a:xfrm>
            <a:off x="9887190" y="537293"/>
            <a:ext cx="2233808" cy="1402915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Dual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structure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9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640" y="2720452"/>
            <a:ext cx="5593223" cy="3417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" y="-230042"/>
            <a:ext cx="11966092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Chernoff</a:t>
            </a:r>
            <a:r>
              <a:rPr lang="en-US" b="1" dirty="0" smtClean="0">
                <a:solidFill>
                  <a:schemeClr val="accent1"/>
                </a:solidFill>
              </a:rPr>
              <a:t> information on exponential family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78" y="1391774"/>
            <a:ext cx="5077018" cy="907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726" y="2595884"/>
            <a:ext cx="3585411" cy="278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14" y="5343924"/>
            <a:ext cx="3036118" cy="789825"/>
          </a:xfrm>
          <a:prstGeom prst="rect">
            <a:avLst/>
          </a:prstGeom>
        </p:spPr>
      </p:pic>
      <p:sp>
        <p:nvSpPr>
          <p:cNvPr id="8" name="AutoShape 2" descr="Elements of Information Theory (Wiley Series in Telecommunications and  Signal Processing) (Hardcove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28" y="1843459"/>
            <a:ext cx="1252536" cy="182187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333908" y="3178986"/>
            <a:ext cx="1917549" cy="3157871"/>
          </a:xfrm>
          <a:prstGeom prst="rightArrow">
            <a:avLst>
              <a:gd name="adj1" fmla="val 50000"/>
              <a:gd name="adj2" fmla="val 58934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7334" y="1408222"/>
            <a:ext cx="4476750" cy="76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8497" y="4622417"/>
            <a:ext cx="263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Probability simplex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115062" y="6049778"/>
            <a:ext cx="529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Exponential family manifold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286" y="2235384"/>
            <a:ext cx="3091959" cy="346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91" y="2357537"/>
            <a:ext cx="3957606" cy="3088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34403" y="1484809"/>
            <a:ext cx="5084394" cy="846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33204" y="6596699"/>
            <a:ext cx="11666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An information-geometric characterization of </a:t>
            </a:r>
            <a:r>
              <a:rPr lang="en-US" b="1" dirty="0" err="1">
                <a:solidFill>
                  <a:schemeClr val="accent6"/>
                </a:solidFill>
              </a:rPr>
              <a:t>Chernoff</a:t>
            </a:r>
            <a:r>
              <a:rPr lang="en-US" b="1" dirty="0">
                <a:solidFill>
                  <a:schemeClr val="accent6"/>
                </a:solidFill>
              </a:rPr>
              <a:t> information, IEEE Signal Processing Letters, 2013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05" y="798178"/>
            <a:ext cx="8889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of error in binary Bayesian hypothesis testing </a:t>
            </a:r>
            <a:r>
              <a:rPr lang="en-US" sz="2400" dirty="0" err="1" smtClean="0"/>
              <a:t>wrt</a:t>
            </a:r>
            <a:r>
              <a:rPr lang="en-US" sz="2400" dirty="0" smtClean="0"/>
              <a:t> MAP rule</a:t>
            </a:r>
          </a:p>
          <a:p>
            <a:r>
              <a:rPr lang="en-US" sz="2400" dirty="0" smtClean="0"/>
              <a:t>(equal prior, asymptotic regime)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1741" y="709881"/>
            <a:ext cx="2539265" cy="671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2343" y="5275898"/>
            <a:ext cx="1699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Geodesic</a:t>
            </a:r>
          </a:p>
          <a:p>
            <a:pPr algn="ctr"/>
            <a:r>
              <a:rPr lang="en-US" sz="2400" b="1" dirty="0" smtClean="0"/>
              <a:t>exponential</a:t>
            </a:r>
          </a:p>
          <a:p>
            <a:pPr algn="ctr"/>
            <a:r>
              <a:rPr lang="en-US" sz="2400" b="1" dirty="0" smtClean="0"/>
              <a:t>arc</a:t>
            </a:r>
            <a:endParaRPr lang="en-US" sz="2400" b="1" dirty="0"/>
          </a:p>
        </p:txBody>
      </p:sp>
      <p:sp>
        <p:nvSpPr>
          <p:cNvPr id="20" name="Explosion 2 19"/>
          <p:cNvSpPr/>
          <p:nvPr/>
        </p:nvSpPr>
        <p:spPr>
          <a:xfrm>
            <a:off x="8604989" y="4697444"/>
            <a:ext cx="4016415" cy="1228799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Geometrically exact!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ural Network from Scratch: Perceptron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8898" y="874813"/>
            <a:ext cx="8703681" cy="24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165" y="-185942"/>
            <a:ext cx="11655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L</a:t>
            </a:r>
            <a:r>
              <a:rPr lang="en-US" b="1" dirty="0" smtClean="0">
                <a:solidFill>
                  <a:schemeClr val="accent1"/>
                </a:solidFill>
              </a:rPr>
              <a:t>earning machines:  </a:t>
            </a:r>
            <a:r>
              <a:rPr lang="en-US" sz="4000" b="1" dirty="0" smtClean="0">
                <a:solidFill>
                  <a:schemeClr val="accent1"/>
                </a:solidFill>
              </a:rPr>
              <a:t>Perceptron &amp; geometry (1960’s)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media.lesechos.com/api/v1/images/view/5bf3e6443e454627390c6d24/1280x720/2108927-1957-le-perceptron-premiere-machine-apprenante-web-tete-03050464933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22" y="3359404"/>
            <a:ext cx="3623840" cy="203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&quot;Perceptrons: An Introduction to Computational Geometry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234" y="888287"/>
            <a:ext cx="1400217" cy="21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mazon | Perceptrons (MIT Press): An Introduction to Computational  Geometry, Expanded Edition (The MIT Press) | Minsky, Marvin, Papert,  Seymour A. | Neural Networ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234" y="3530455"/>
            <a:ext cx="1411756" cy="21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81940" y="5683158"/>
            <a:ext cx="197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 Press, 3</a:t>
            </a:r>
            <a:r>
              <a:rPr lang="en-US" baseline="30000" dirty="0" smtClean="0"/>
              <a:t>rd</a:t>
            </a:r>
            <a:r>
              <a:rPr lang="en-US" dirty="0" smtClean="0"/>
              <a:t> 1987</a:t>
            </a:r>
          </a:p>
          <a:p>
            <a:r>
              <a:rPr lang="en-US" dirty="0" smtClean="0"/>
              <a:t>Connectedness…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56151" y="5412876"/>
            <a:ext cx="3365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Connectionism machine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≠ von Neumann machine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8897" y="6083240"/>
            <a:ext cx="76839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Marvin Minsky and Seymour </a:t>
            </a:r>
            <a:r>
              <a:rPr lang="en-US" sz="2000" b="1" dirty="0" err="1">
                <a:solidFill>
                  <a:schemeClr val="accent6"/>
                </a:solidFill>
              </a:rPr>
              <a:t>Papert</a:t>
            </a:r>
            <a:r>
              <a:rPr lang="en-US" sz="20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000" b="1" i="1" dirty="0" err="1">
                <a:solidFill>
                  <a:schemeClr val="accent6"/>
                </a:solidFill>
              </a:rPr>
              <a:t>Perceptrons</a:t>
            </a:r>
            <a:r>
              <a:rPr lang="en-US" sz="2000" b="1" i="1" dirty="0">
                <a:solidFill>
                  <a:schemeClr val="accent6"/>
                </a:solidFill>
              </a:rPr>
              <a:t>: An Introduction </a:t>
            </a:r>
            <a:r>
              <a:rPr lang="en-US" sz="2400" b="1" i="1" dirty="0">
                <a:solidFill>
                  <a:schemeClr val="accent6"/>
                </a:solidFill>
              </a:rPr>
              <a:t>to </a:t>
            </a:r>
            <a:r>
              <a:rPr lang="en-US" sz="2400" b="1" u="sng" dirty="0">
                <a:solidFill>
                  <a:schemeClr val="accent6"/>
                </a:solidFill>
              </a:rPr>
              <a:t>Computational Geometry</a:t>
            </a:r>
            <a:r>
              <a:rPr lang="en-US" sz="2000" b="1" i="1" dirty="0">
                <a:solidFill>
                  <a:schemeClr val="accent6"/>
                </a:solidFill>
              </a:rPr>
              <a:t>, 1969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72088" y="3001821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 Press, 1969</a:t>
            </a:r>
            <a:endParaRPr lang="en-US" dirty="0"/>
          </a:p>
        </p:txBody>
      </p:sp>
      <p:pic>
        <p:nvPicPr>
          <p:cNvPr id="9" name="Picture 4" descr="https://miro.medium.com/max/1050/1*reB4jvs908ivMs_yAUZRO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44" y="1668780"/>
            <a:ext cx="2453599" cy="245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Nonlinear decision boundaries | Mastering Machine Learning with  scikit-learn - Second Ed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Nonlinear decision boundaries | Mastering Machine Learning with  scikit-learn - Second Edi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044" y="4717450"/>
            <a:ext cx="4493716" cy="13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07498" y="4205372"/>
            <a:ext cx="4820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XOR cannot be learned… NN winter…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509102" y="805573"/>
            <a:ext cx="4970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Decision boundary: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geometric hyperplane separator</a:t>
            </a:r>
            <a:endParaRPr lang="en-US" sz="2800" dirty="0"/>
          </a:p>
        </p:txBody>
      </p:sp>
      <p:pic>
        <p:nvPicPr>
          <p:cNvPr id="6" name="Picture 2" descr="Apollo, colonization, exploration, landing, module, moon, spacecraft icon -  Download on Iconfind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" y="4928402"/>
            <a:ext cx="1315471" cy="13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4721" y="620635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1969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61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87" y="-174163"/>
            <a:ext cx="1176147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Chernoff</a:t>
            </a:r>
            <a:r>
              <a:rPr lang="en-US" b="1" dirty="0" smtClean="0">
                <a:solidFill>
                  <a:schemeClr val="accent1"/>
                </a:solidFill>
              </a:rPr>
              <a:t> information: Multiple hypothesis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28" y="1016831"/>
            <a:ext cx="5526370" cy="3956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506509" y="4838306"/>
            <a:ext cx="5297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Exponential family manifold</a:t>
            </a:r>
          </a:p>
          <a:p>
            <a:r>
              <a:rPr lang="en-US" sz="2800" b="1" dirty="0" smtClean="0"/>
              <a:t>Bregman Voronoi Diagrams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5" y="1426226"/>
            <a:ext cx="3933056" cy="3449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289495" y="4889142"/>
            <a:ext cx="5297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Probability simplex manifold</a:t>
            </a:r>
          </a:p>
          <a:p>
            <a:r>
              <a:rPr lang="en-US" sz="2800" b="1" dirty="0" err="1" smtClean="0"/>
              <a:t>Kullback-Leibler</a:t>
            </a:r>
            <a:r>
              <a:rPr lang="en-US" sz="2800" b="1" dirty="0" smtClean="0"/>
              <a:t> Voronoi diagram</a:t>
            </a:r>
            <a:endParaRPr lang="en-US" sz="2800" b="1" dirty="0"/>
          </a:p>
        </p:txBody>
      </p:sp>
      <p:sp>
        <p:nvSpPr>
          <p:cNvPr id="8" name="Right Arrow 7"/>
          <p:cNvSpPr/>
          <p:nvPr/>
        </p:nvSpPr>
        <p:spPr>
          <a:xfrm>
            <a:off x="3419619" y="2743593"/>
            <a:ext cx="4086889" cy="655747"/>
          </a:xfrm>
          <a:prstGeom prst="rightArrow">
            <a:avLst>
              <a:gd name="adj1" fmla="val 50000"/>
              <a:gd name="adj2" fmla="val 51073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50" y="3336042"/>
            <a:ext cx="3133725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5388" y="1498710"/>
            <a:ext cx="3343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Closest pair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w</a:t>
            </a:r>
            <a:r>
              <a:rPr lang="en-US" sz="2800" b="1" dirty="0" smtClean="0">
                <a:solidFill>
                  <a:srgbClr val="FF0000"/>
                </a:solidFill>
              </a:rPr>
              <a:t>ith respect to </a:t>
            </a:r>
          </a:p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Chernoff</a:t>
            </a:r>
            <a:r>
              <a:rPr lang="en-US" sz="2800" b="1" dirty="0" smtClean="0">
                <a:solidFill>
                  <a:srgbClr val="FF0000"/>
                </a:solidFill>
              </a:rPr>
              <a:t> information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661" y="5880887"/>
            <a:ext cx="9583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Westover, Asymptotic geometry of multiple hypothesis testing, IEEE Trans. IT, 2008</a:t>
            </a:r>
          </a:p>
          <a:p>
            <a:r>
              <a:rPr lang="en-US" b="1" dirty="0">
                <a:solidFill>
                  <a:schemeClr val="accent6"/>
                </a:solidFill>
              </a:rPr>
              <a:t>Hypothesis testing, information divergence and computational geometry, GSI 2013, Springer LNCS</a:t>
            </a:r>
          </a:p>
          <a:p>
            <a:r>
              <a:rPr lang="en-US" b="1" dirty="0">
                <a:solidFill>
                  <a:schemeClr val="accent6"/>
                </a:solidFill>
              </a:rPr>
              <a:t>Bregman V</a:t>
            </a:r>
            <a:r>
              <a:rPr lang="en-US" b="1" dirty="0" smtClean="0">
                <a:solidFill>
                  <a:schemeClr val="accent6"/>
                </a:solidFill>
              </a:rPr>
              <a:t>oronoi </a:t>
            </a:r>
            <a:r>
              <a:rPr lang="en-US" b="1" dirty="0">
                <a:solidFill>
                  <a:schemeClr val="accent6"/>
                </a:solidFill>
              </a:rPr>
              <a:t>diagrams, Discrete &amp; Computational Geometry, 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953" y="775645"/>
            <a:ext cx="3009306" cy="734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77" y="927427"/>
            <a:ext cx="30505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of error:</a:t>
            </a:r>
          </a:p>
          <a:p>
            <a:r>
              <a:rPr lang="en-US" sz="2800" dirty="0" smtClean="0"/>
              <a:t>(equal prior)</a:t>
            </a:r>
            <a:endParaRPr lang="en-US" sz="2800" dirty="0"/>
          </a:p>
        </p:txBody>
      </p:sp>
      <p:sp>
        <p:nvSpPr>
          <p:cNvPr id="14" name="Curved Up Arrow 13"/>
          <p:cNvSpPr/>
          <p:nvPr/>
        </p:nvSpPr>
        <p:spPr>
          <a:xfrm rot="7040290">
            <a:off x="1427968" y="3554147"/>
            <a:ext cx="576197" cy="5489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Explosion 1 14"/>
          <p:cNvSpPr/>
          <p:nvPr/>
        </p:nvSpPr>
        <p:spPr>
          <a:xfrm>
            <a:off x="4360691" y="3991789"/>
            <a:ext cx="3499413" cy="1407195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Computational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Geometry!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5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83" y="693938"/>
            <a:ext cx="3037877" cy="2670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639" y="927610"/>
            <a:ext cx="1566905" cy="252841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870260" y="1839289"/>
            <a:ext cx="1256723" cy="829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63143" y="3665838"/>
            <a:ext cx="623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Sometimes you need to go through singularities!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31813" y="920080"/>
            <a:ext cx="19936" cy="4952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43" y="4125143"/>
            <a:ext cx="5033283" cy="1931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122" y="-193436"/>
            <a:ext cx="1221512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Challenge: </a:t>
            </a:r>
            <a:r>
              <a:rPr lang="en-US" sz="3600" b="1" dirty="0" smtClean="0">
                <a:solidFill>
                  <a:schemeClr val="accent1"/>
                </a:solidFill>
              </a:rPr>
              <a:t>IG/NGD for large-size </a:t>
            </a:r>
            <a:r>
              <a:rPr lang="en-US" sz="3600" b="1" dirty="0">
                <a:solidFill>
                  <a:schemeClr val="accent1"/>
                </a:solidFill>
              </a:rPr>
              <a:t>hierarchical singular </a:t>
            </a:r>
            <a:r>
              <a:rPr lang="en-US" sz="3600" b="1" dirty="0" smtClean="0">
                <a:solidFill>
                  <a:schemeClr val="accent1"/>
                </a:solidFill>
              </a:rPr>
              <a:t>NN models!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29786" y="5978026"/>
            <a:ext cx="11343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Relative Fisher Information and Natural Gradient for Learning Large Modular Models, ICML </a:t>
            </a:r>
            <a:r>
              <a:rPr lang="en-US" b="1" dirty="0" smtClean="0">
                <a:solidFill>
                  <a:schemeClr val="accent6"/>
                </a:solidFill>
              </a:rPr>
              <a:t>2017</a:t>
            </a:r>
          </a:p>
          <a:p>
            <a:r>
              <a:rPr lang="en-US" b="1" dirty="0" err="1" smtClean="0">
                <a:solidFill>
                  <a:schemeClr val="accent6"/>
                </a:solidFill>
              </a:rPr>
              <a:t>Lightlike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Neuromanifolds</a:t>
            </a:r>
            <a:r>
              <a:rPr lang="en-US" b="1" dirty="0">
                <a:solidFill>
                  <a:schemeClr val="accent6"/>
                </a:solidFill>
              </a:rPr>
              <a:t>, Occam's Razor and Deep Learning, arXiv:1905.11027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Towards </a:t>
            </a:r>
            <a:r>
              <a:rPr lang="en-US" b="1" dirty="0">
                <a:solidFill>
                  <a:schemeClr val="accent6"/>
                </a:solidFill>
              </a:rPr>
              <a:t>Modeling and Resolving Singular Parameter Spaces using </a:t>
            </a:r>
            <a:r>
              <a:rPr lang="en-US" b="1" dirty="0" err="1">
                <a:solidFill>
                  <a:schemeClr val="accent6"/>
                </a:solidFill>
              </a:rPr>
              <a:t>Stratifolds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OPT2021, arXiv:2112.03734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16" y="3222353"/>
            <a:ext cx="3879524" cy="23727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8328" y="5537380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Semi-Riemannian geometry: </a:t>
            </a:r>
            <a:r>
              <a:rPr lang="en-US" sz="2400" b="1" dirty="0" err="1" smtClean="0">
                <a:solidFill>
                  <a:srgbClr val="FF0000"/>
                </a:solidFill>
              </a:rPr>
              <a:t>Lightlike</a:t>
            </a:r>
            <a:r>
              <a:rPr lang="en-US" sz="2400" b="1" dirty="0" smtClean="0">
                <a:solidFill>
                  <a:srgbClr val="FF0000"/>
                </a:solidFill>
              </a:rPr>
              <a:t> manifolds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41" y="920080"/>
            <a:ext cx="5269932" cy="17482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823" y="2654432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Relative Fisher information matrix</a:t>
            </a:r>
            <a:r>
              <a:rPr lang="en-US" sz="2000" dirty="0" smtClean="0"/>
              <a:t>, Relative NGD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48328" y="3181817"/>
            <a:ext cx="5883485" cy="34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258910" y="3251508"/>
            <a:ext cx="1371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Stratifold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039" y="1080010"/>
            <a:ext cx="1566905" cy="25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0716" y="1"/>
            <a:ext cx="7279465" cy="17615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Fisher-Rao Riemannian geometry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vs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Amari’s dual </a:t>
            </a:r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 smtClean="0">
                <a:solidFill>
                  <a:schemeClr val="accent1"/>
                </a:solidFill>
              </a:rPr>
              <a:t>-geometry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434" y="1875813"/>
            <a:ext cx="6395085" cy="48679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From the viewpoint of </a:t>
            </a:r>
            <a:r>
              <a:rPr lang="en-US" b="1" dirty="0" smtClean="0">
                <a:solidFill>
                  <a:srgbClr val="FF0000"/>
                </a:solidFill>
              </a:rPr>
              <a:t>statistical invariance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Fisher information metric </a:t>
            </a:r>
            <a:r>
              <a:rPr lang="en-US" dirty="0" smtClean="0"/>
              <a:t>is unique (up to a scaling factor):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Riemannian manifold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Rao distance </a:t>
            </a:r>
          </a:p>
          <a:p>
            <a:endParaRPr lang="en-US" dirty="0" smtClean="0"/>
          </a:p>
          <a:p>
            <a:r>
              <a:rPr lang="en-US" dirty="0" smtClean="0"/>
              <a:t>Given a parametric statistical model, get a </a:t>
            </a:r>
            <a:r>
              <a:rPr lang="en-US" b="1" dirty="0" smtClean="0">
                <a:solidFill>
                  <a:srgbClr val="FF0000"/>
                </a:solidFill>
              </a:rPr>
              <a:t>dualistic </a:t>
            </a:r>
            <a:r>
              <a:rPr lang="el-GR" b="1" dirty="0" smtClean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-geometry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For exponential families and mixture families, </a:t>
            </a:r>
            <a:r>
              <a:rPr lang="en-US" b="1" dirty="0">
                <a:solidFill>
                  <a:srgbClr val="FF0000"/>
                </a:solidFill>
              </a:rPr>
              <a:t>±1-structure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yields </a:t>
            </a:r>
            <a:r>
              <a:rPr lang="en-US" b="1" dirty="0" smtClean="0">
                <a:solidFill>
                  <a:srgbClr val="FF0000"/>
                </a:solidFill>
              </a:rPr>
              <a:t>Bregman manifolds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dually flat spaces</a:t>
            </a:r>
            <a:r>
              <a:rPr lang="en-US" b="1" dirty="0" smtClean="0"/>
              <a:t>)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generalized Pythagoras theorems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19" y="1"/>
            <a:ext cx="5170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5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07" y="4690235"/>
            <a:ext cx="2891998" cy="2187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353" y="626574"/>
            <a:ext cx="6251445" cy="5478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309" y="6046618"/>
            <a:ext cx="5517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AMS Notices feature article, January 2022</a:t>
            </a:r>
          </a:p>
          <a:p>
            <a:pPr algn="ctr"/>
            <a:r>
              <a:rPr lang="en-US" sz="2400" dirty="0"/>
              <a:t>8</a:t>
            </a:r>
            <a:r>
              <a:rPr lang="en-US" sz="2400" dirty="0" smtClean="0"/>
              <a:t> pages + 1 historical poster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730335" y="6084153"/>
            <a:ext cx="3415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AMS Notices, March 2018</a:t>
            </a:r>
          </a:p>
          <a:p>
            <a:pPr algn="ctr"/>
            <a:r>
              <a:rPr lang="en-US" sz="2400" dirty="0" smtClean="0"/>
              <a:t>3 pages</a:t>
            </a:r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76400" y="-32004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Thank you very much for your attention.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99" y="763760"/>
            <a:ext cx="6187703" cy="40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 | Geometrical Foundations of Asymptotic Inference (Wiley Series in  Probability and Statistics) | Kass, Robert E., Vos, Paul W. | Appli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9" y="4677284"/>
            <a:ext cx="1310192" cy="20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22" y="4775114"/>
            <a:ext cx="1405633" cy="1986220"/>
          </a:xfrm>
          <a:prstGeom prst="rect">
            <a:avLst/>
          </a:prstGeom>
        </p:spPr>
      </p:pic>
      <p:pic>
        <p:nvPicPr>
          <p:cNvPr id="8202" name="Picture 10" descr="Amazon | Progress in Information Geometry: Theory and Applications (Signals  and Communication Technology) | Nielsen, Frank | Electroni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21" y="2357991"/>
            <a:ext cx="1341028" cy="20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Ole Barndorff-Nielsen (born March 18, 1935), Danish professor of  mathematical statistics | World Biographical Encyclo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435" y="4647438"/>
            <a:ext cx="1414534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8" descr="Quantum Information Theory | SpringerLink"/>
          <p:cNvSpPr>
            <a:spLocks noChangeAspect="1" noChangeArrowheads="1"/>
          </p:cNvSpPr>
          <p:nvPr/>
        </p:nvSpPr>
        <p:spPr bwMode="auto">
          <a:xfrm>
            <a:off x="2562973" y="269836"/>
            <a:ext cx="176417" cy="1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2" name="Picture 20" descr="Quantum Information Theory | SpringerLi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" y="2383994"/>
            <a:ext cx="1373813" cy="206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Amazon | Geometry Of Hessian Structures, The | Shima, Hirohiko |  Differential Geomet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35" y="2410586"/>
            <a:ext cx="1393446" cy="20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Amazon | Mathematical Foundations of Infinite-Dimensional Statistical Models  (Cambridge Series in Statistical and Probabilistic Mathematics, Series  Number 40) | Giné, Evarist, Nickl, Richard | Appli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36" y="2383994"/>
            <a:ext cx="1415747" cy="20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2" descr="Statistical Estimation for Truncated Exponential Families | Masafumi  Akahira | Sprin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28" name="Picture 36" descr="Amazon | Methods of Information Geometry (Tanslations of Mathematical  Monographs) | Amari, Shun-Ichi, Nagaoka, Hiroshi, Harada, Daishi | Geometry  &amp; Topolog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638" y="60350"/>
            <a:ext cx="1396773" cy="19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0" name="Picture 38" descr="Information Geometry and Its Applications (Applied Mathematical Sciences,  194): Amari, Shun-ichi: 0004431559779: Amazon.com: Book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" y="60350"/>
            <a:ext cx="1396729" cy="22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2" name="Picture 40" descr="https://images-na.ssl-images-amazon.com/images/I/418CS4Pe3GL._SX331_BO1,204,203,200_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00" y="4666614"/>
            <a:ext cx="1421638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 descr="Amazon.com: Algebraic and Geometric Methods in Statistics (9780521896191):  Gibilisco, Paolo: Book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532" y="2329794"/>
            <a:ext cx="1397916" cy="199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6" name="Picture 44" descr="Amazon.com: Statistical Decision Rules and Optimal Inference (Translations  of Mathematical Monographs) (9780821813478): N. N. Cencov: Book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83" y="60350"/>
            <a:ext cx="1479735" cy="20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8" name="Picture 46" descr="Affine differential geometry geometry affine immersions | Geometry and  topology | Cambridge University Pres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49" y="103987"/>
            <a:ext cx="1285751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2" name="Picture 50" descr="https://images-na.ssl-images-amazon.com/images/I/41PaW7THhsL._SX313_BO1,204,203,200_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53" y="4600904"/>
            <a:ext cx="1374215" cy="21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6" name="Picture 54" descr="An introduction to differential geometry in econometrics (Chapter 1) -  Applications of Differential Geometry to Econometric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16" y="4723690"/>
            <a:ext cx="1279815" cy="20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8" name="Picture 56" descr="Amazon | Information Geometry and Population Genetics: The Mathematical  Structure of the Wright-Fisher Model (Understanding Complex Systems) |  Hofrichter, Julian, Jost, Juergen, Tran, Tat Dat | Calculu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785" y="73032"/>
            <a:ext cx="1323130" cy="198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0" name="Picture 58" descr="Information Geometry and Population Genetics - The Mathematical Structure  of the Wright-Fisher Model | Julian Hofrichter | Springe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55" y="66345"/>
            <a:ext cx="1442231" cy="217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2" name="Picture 60" descr="Amazon | Geometric Modeling in Probability and Statistics (English Edition)  [Kindle edition] by Calin, Ovidiu, Udrişte, Constantin | Applied | Kindleストア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29" y="60350"/>
            <a:ext cx="1280608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4" name="Picture 62" descr="https://encrypted-tbn0.gstatic.com/images?q=tbn:ANd9GcTrGJP-i5fWxjflguXmxqkLjXZXH1a5mdMF4By-JCVpe71ngcqpxWFzG1GdI4zL0wGdrPvJ4bM&amp;usqp=CAc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51" y="2447294"/>
            <a:ext cx="1586312" cy="20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4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6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1350319" y="851638"/>
            <a:ext cx="52594" cy="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60" name="Picture 68" descr="Amazon | Matrix Information Geometry | Nielsen, Frank, Bhatia, Rajendra |  Electronic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09" y="2410585"/>
            <a:ext cx="1485612" cy="22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2" name="Picture 70" descr="Amazon | Geometric Theory of Information (Signals and Communication  Technology) | Nielsen, Frank | Electronic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28" y="4677284"/>
            <a:ext cx="1345223" cy="21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4" name="Picture 72" descr="Computational Information Geometry | SpringerLink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20" y="73032"/>
            <a:ext cx="1335209" cy="20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6" name="Picture 74" descr="Amazon | Geometric Structures of Information (Signals and Communication  Technology) (English Edition) [Kindle edition] by Nielsen, Frank |  Mathematical Analysis | Kindleストア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38" y="4548739"/>
            <a:ext cx="1482794" cy="223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0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6" y="1714704"/>
            <a:ext cx="5000625" cy="723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3392107"/>
            <a:ext cx="5989852" cy="2852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-286579"/>
            <a:ext cx="1179195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Fisher-Rao manifolds: </a:t>
            </a:r>
            <a:r>
              <a:rPr lang="en-US" b="1" dirty="0">
                <a:solidFill>
                  <a:schemeClr val="accent1"/>
                </a:solidFill>
              </a:rPr>
              <a:t>Interpreting </a:t>
            </a:r>
            <a:r>
              <a:rPr lang="en-US" b="1" dirty="0" smtClean="0">
                <a:solidFill>
                  <a:schemeClr val="accent1"/>
                </a:solidFill>
              </a:rPr>
              <a:t>the inner product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796925"/>
            <a:ext cx="11791950" cy="4351338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M,g</a:t>
            </a:r>
            <a:r>
              <a:rPr lang="en-US" baseline="-25000" dirty="0" err="1"/>
              <a:t>F</a:t>
            </a:r>
            <a:r>
              <a:rPr lang="en-US" dirty="0"/>
              <a:t>): Riemannian manifold </a:t>
            </a:r>
            <a:r>
              <a:rPr lang="en-US" dirty="0" smtClean="0"/>
              <a:t>equipped </a:t>
            </a:r>
            <a:r>
              <a:rPr lang="en-US" dirty="0"/>
              <a:t>with the </a:t>
            </a:r>
            <a:r>
              <a:rPr lang="en-US" b="1" dirty="0">
                <a:solidFill>
                  <a:srgbClr val="FF0000"/>
                </a:solidFill>
              </a:rPr>
              <a:t>Fisher information </a:t>
            </a:r>
            <a:r>
              <a:rPr lang="en-US" b="1" dirty="0" smtClean="0">
                <a:solidFill>
                  <a:srgbClr val="FF0000"/>
                </a:solidFill>
              </a:rPr>
              <a:t>metric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Inner product at tangent plane </a:t>
            </a:r>
            <a:r>
              <a:rPr lang="en-US" b="1" dirty="0" err="1" smtClean="0">
                <a:solidFill>
                  <a:srgbClr val="FF0000"/>
                </a:solidFill>
              </a:rPr>
              <a:t>T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 expressed using the metric tensor g: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Interpret back </a:t>
            </a:r>
            <a:r>
              <a:rPr lang="en-US" b="1" dirty="0" smtClean="0">
                <a:solidFill>
                  <a:schemeClr val="accent2"/>
                </a:solidFill>
              </a:rPr>
              <a:t>tangent planes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2"/>
                </a:solidFill>
              </a:rPr>
              <a:t>inner product </a:t>
            </a:r>
            <a:r>
              <a:rPr lang="en-US" dirty="0" smtClean="0"/>
              <a:t>from </a:t>
            </a:r>
            <a:r>
              <a:rPr lang="en-US" u="sng" dirty="0" smtClean="0"/>
              <a:t>statistical viewpoint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58" y="1750869"/>
            <a:ext cx="2924175" cy="61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0444" y="1813097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sing basis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71829" y="5880059"/>
            <a:ext cx="2322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Fisher-Rao manifold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9394" y="3789930"/>
            <a:ext cx="2107011" cy="506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008" y="3761616"/>
            <a:ext cx="2131911" cy="8798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22780" y="3275000"/>
            <a:ext cx="51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Vector expressed using </a:t>
            </a:r>
            <a:r>
              <a:rPr lang="en-US" sz="2400" b="1" dirty="0" smtClean="0">
                <a:solidFill>
                  <a:schemeClr val="accent2"/>
                </a:solidFill>
              </a:rPr>
              <a:t>score functions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258019" y="4991719"/>
            <a:ext cx="524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Fisher-Rao inner product as </a:t>
            </a:r>
            <a:r>
              <a:rPr lang="en-US" sz="2400" b="1" dirty="0" smtClean="0">
                <a:solidFill>
                  <a:srgbClr val="FF0000"/>
                </a:solidFill>
              </a:rPr>
              <a:t>expectation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565" y="5568375"/>
            <a:ext cx="4213860" cy="5956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53490" y="4497486"/>
            <a:ext cx="2317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Basis </a:t>
            </a:r>
            <a:r>
              <a:rPr lang="en-US" sz="2400" dirty="0" err="1" smtClean="0"/>
              <a:t>wrt</a:t>
            </a:r>
            <a:r>
              <a:rPr lang="en-US" sz="2400" dirty="0" smtClean="0"/>
              <a:t> 1-resp: 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3366" y="4392831"/>
            <a:ext cx="3661475" cy="5605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634" y="6325603"/>
            <a:ext cx="1183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 basis: </a:t>
            </a:r>
            <a:r>
              <a:rPr lang="el-GR" sz="2800" b="1" dirty="0" smtClean="0">
                <a:solidFill>
                  <a:schemeClr val="accent2"/>
                </a:solidFill>
              </a:rPr>
              <a:t>α</a:t>
            </a:r>
            <a:r>
              <a:rPr lang="en-US" sz="2800" b="1" dirty="0" smtClean="0">
                <a:solidFill>
                  <a:schemeClr val="accent2"/>
                </a:solidFill>
              </a:rPr>
              <a:t>-representations </a:t>
            </a:r>
            <a:r>
              <a:rPr lang="en-US" sz="2800" dirty="0" smtClean="0"/>
              <a:t>with inner product expressed as </a:t>
            </a:r>
            <a:r>
              <a:rPr lang="el-GR" sz="2800" b="1" dirty="0" smtClean="0">
                <a:solidFill>
                  <a:schemeClr val="accent2"/>
                </a:solidFill>
              </a:rPr>
              <a:t>α</a:t>
            </a:r>
            <a:r>
              <a:rPr lang="en-US" sz="2800" b="1" dirty="0" smtClean="0">
                <a:solidFill>
                  <a:schemeClr val="accent2"/>
                </a:solidFill>
              </a:rPr>
              <a:t>-expectations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7349490" y="5483241"/>
            <a:ext cx="4357021" cy="748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8582" y="2271974"/>
            <a:ext cx="3057525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766" y="2318943"/>
            <a:ext cx="5048250" cy="5905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53490" y="2374322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sing basis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86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Other information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nergetic </a:t>
            </a:r>
            <a:r>
              <a:rPr lang="en-US" dirty="0"/>
              <a:t>information </a:t>
            </a:r>
            <a:r>
              <a:rPr lang="en-US" dirty="0" smtClean="0"/>
              <a:t>metric</a:t>
            </a:r>
          </a:p>
          <a:p>
            <a:r>
              <a:rPr lang="en-US" dirty="0" smtClean="0"/>
              <a:t>Wasserstein </a:t>
            </a:r>
            <a:r>
              <a:rPr lang="en-US" dirty="0"/>
              <a:t>information metrics </a:t>
            </a:r>
            <a:r>
              <a:rPr lang="en-US" b="1" dirty="0">
                <a:solidFill>
                  <a:schemeClr val="accent6"/>
                </a:solidFill>
              </a:rPr>
              <a:t>[LZ 2019] </a:t>
            </a:r>
            <a:endParaRPr lang="en-US" dirty="0"/>
          </a:p>
          <a:p>
            <a:r>
              <a:rPr lang="el-GR" dirty="0" smtClean="0"/>
              <a:t>ϕ</a:t>
            </a:r>
            <a:r>
              <a:rPr lang="en-US" dirty="0"/>
              <a:t>-entropy metrics (e.g., entropy metric of order </a:t>
            </a:r>
            <a:r>
              <a:rPr lang="el-GR" dirty="0"/>
              <a:t>α</a:t>
            </a:r>
            <a:r>
              <a:rPr lang="en-US" dirty="0"/>
              <a:t>)  </a:t>
            </a:r>
            <a:r>
              <a:rPr lang="en-US" b="1" dirty="0">
                <a:solidFill>
                  <a:schemeClr val="accent6"/>
                </a:solidFill>
              </a:rPr>
              <a:t>[AR 2008]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80672"/>
            <a:ext cx="12020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Adrian &amp; </a:t>
            </a:r>
            <a:r>
              <a:rPr lang="en-US" b="1" dirty="0" err="1">
                <a:solidFill>
                  <a:schemeClr val="accent6"/>
                </a:solidFill>
              </a:rPr>
              <a:t>Rangarajan</a:t>
            </a:r>
            <a:r>
              <a:rPr lang="en-US" b="1" dirty="0">
                <a:solidFill>
                  <a:schemeClr val="accent6"/>
                </a:solidFill>
              </a:rPr>
              <a:t>, Information geometry for landmark shape analysis: Unifying shape representation and deformation, IEEE TPAMI 2008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Lightlike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Neuromanifolds</a:t>
            </a:r>
            <a:r>
              <a:rPr lang="en-US" b="1" dirty="0">
                <a:solidFill>
                  <a:schemeClr val="accent6"/>
                </a:solidFill>
              </a:rPr>
              <a:t>, Occam’s Razor and Deep Learning,arXiv:1905.11027</a:t>
            </a:r>
          </a:p>
          <a:p>
            <a:r>
              <a:rPr lang="en-US" b="1" dirty="0">
                <a:solidFill>
                  <a:schemeClr val="accent6"/>
                </a:solidFill>
              </a:rPr>
              <a:t>Li &amp; Zhao, Wasserstein information matrix." </a:t>
            </a:r>
            <a:r>
              <a:rPr lang="en-US" b="1" dirty="0" err="1">
                <a:solidFill>
                  <a:schemeClr val="accent6"/>
                </a:solidFill>
              </a:rPr>
              <a:t>arXiv</a:t>
            </a:r>
            <a:r>
              <a:rPr lang="en-US" b="1" dirty="0">
                <a:solidFill>
                  <a:schemeClr val="accent6"/>
                </a:solidFill>
              </a:rPr>
              <a:t> preprint arXiv:1910.11248, 2019 </a:t>
            </a:r>
          </a:p>
        </p:txBody>
      </p:sp>
    </p:spTree>
    <p:extLst>
      <p:ext uri="{BB962C8B-B14F-4D97-AF65-F5344CB8AC3E}">
        <p14:creationId xmlns:p14="http://schemas.microsoft.com/office/powerpoint/2010/main" val="26053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30" y="1710627"/>
            <a:ext cx="3895605" cy="65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1" y="-304894"/>
            <a:ext cx="1231827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Bhattacharyya arc: </a:t>
            </a:r>
            <a:r>
              <a:rPr lang="en-US" b="1" u="sng" dirty="0" smtClean="0">
                <a:solidFill>
                  <a:schemeClr val="accent1"/>
                </a:solidFill>
              </a:rPr>
              <a:t>Likelihood Ratio Exponential Family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4" y="689150"/>
            <a:ext cx="11876949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Bhattacharyya arc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FF0000"/>
                </a:solidFill>
              </a:rPr>
              <a:t>Hellinger arc </a:t>
            </a:r>
            <a:r>
              <a:rPr lang="en-US" dirty="0" smtClean="0"/>
              <a:t>induced by two mutually absolutely continuous </a:t>
            </a:r>
            <a:r>
              <a:rPr lang="en-US" b="1" dirty="0" smtClean="0">
                <a:solidFill>
                  <a:schemeClr val="accent2"/>
                </a:solidFill>
              </a:rPr>
              <a:t>arbitrary distributions </a:t>
            </a:r>
            <a:r>
              <a:rPr lang="en-US" dirty="0" smtClean="0"/>
              <a:t>p and </a:t>
            </a:r>
            <a:r>
              <a:rPr lang="en-US" dirty="0"/>
              <a:t>q</a:t>
            </a:r>
            <a:r>
              <a:rPr lang="en-US" dirty="0" smtClean="0"/>
              <a:t> (same support       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Strictly convex log-normalizer F(</a:t>
            </a:r>
            <a:r>
              <a:rPr lang="el-GR" dirty="0"/>
              <a:t>λ</a:t>
            </a:r>
            <a:r>
              <a:rPr lang="en-US" dirty="0" smtClean="0"/>
              <a:t>)  (i.e., Z is strictly log-convex) </a:t>
            </a:r>
          </a:p>
          <a:p>
            <a:r>
              <a:rPr lang="en-US" dirty="0" smtClean="0"/>
              <a:t>Bhattacharyya arc (geometric mixtures) = </a:t>
            </a:r>
            <a:r>
              <a:rPr lang="en-US" b="1" dirty="0" smtClean="0">
                <a:solidFill>
                  <a:srgbClr val="FF0000"/>
                </a:solidFill>
              </a:rPr>
              <a:t>1D exponential family: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349" y="1139447"/>
            <a:ext cx="266700" cy="40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96" y="1458406"/>
            <a:ext cx="7477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81" y="3598813"/>
            <a:ext cx="5465630" cy="1678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496" y="3847127"/>
            <a:ext cx="2596244" cy="8108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59912" y="3508878"/>
            <a:ext cx="0" cy="13674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6234" y="3468047"/>
            <a:ext cx="449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Log-likelihood sufficient statistics: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3858" y="4541664"/>
            <a:ext cx="261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Base measure </a:t>
            </a:r>
            <a:r>
              <a:rPr lang="en-US" sz="2400" dirty="0" smtClean="0"/>
              <a:t>is p</a:t>
            </a:r>
            <a:r>
              <a:rPr lang="en-US" sz="2400" baseline="-25000" dirty="0" smtClean="0"/>
              <a:t>0 </a:t>
            </a:r>
            <a:endParaRPr lang="en-US" sz="2400" baseline="-25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4440" y="4576844"/>
            <a:ext cx="2133199" cy="546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2" y="5192284"/>
            <a:ext cx="5912592" cy="983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1039" y="5312125"/>
            <a:ext cx="5114535" cy="70377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446383" y="5192283"/>
            <a:ext cx="5962461" cy="996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681" y="6201111"/>
            <a:ext cx="129415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Generalizing the Geometric Annealing Path using Power Means, UAI </a:t>
            </a:r>
            <a:r>
              <a:rPr lang="en-US" sz="2000" b="1" dirty="0" smtClean="0">
                <a:solidFill>
                  <a:schemeClr val="accent6"/>
                </a:solidFill>
              </a:rPr>
              <a:t>2021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Likelihood Ratio Exponential Families,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Workshop on Deep Learning through Information Geometry 2020</a:t>
            </a:r>
          </a:p>
          <a:p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08" y="4231747"/>
            <a:ext cx="11270335" cy="1325563"/>
          </a:xfrm>
        </p:spPr>
        <p:txBody>
          <a:bodyPr>
            <a:normAutofit/>
          </a:bodyPr>
          <a:lstStyle/>
          <a:p>
            <a:r>
              <a:rPr lang="en-US" sz="3600" b="1" u="sng" dirty="0" err="1" smtClean="0">
                <a:solidFill>
                  <a:srgbClr val="FF0000"/>
                </a:solidFill>
                <a:latin typeface="+mn-lt"/>
              </a:rPr>
              <a:t>Crouzeix’s</a:t>
            </a:r>
            <a:r>
              <a:rPr lang="en-US" sz="3600" b="1" u="sng" dirty="0" smtClean="0">
                <a:solidFill>
                  <a:srgbClr val="FF0000"/>
                </a:solidFill>
                <a:latin typeface="+mn-lt"/>
              </a:rPr>
              <a:t> identity</a:t>
            </a:r>
            <a:r>
              <a:rPr lang="en-US" sz="3600" dirty="0" smtClean="0">
                <a:latin typeface="+mn-lt"/>
              </a:rPr>
              <a:t>: x</a:t>
            </a:r>
            <a:r>
              <a:rPr lang="en-US" sz="3600" dirty="0"/>
              <a:t> </a:t>
            </a:r>
            <a:r>
              <a:rPr lang="en-US" sz="3600" dirty="0" smtClean="0"/>
              <a:t>of Hessians of convex conjugates= Id:</a:t>
            </a:r>
            <a:endParaRPr lang="en-US" sz="3600" dirty="0"/>
          </a:p>
        </p:txBody>
      </p:sp>
      <p:pic>
        <p:nvPicPr>
          <p:cNvPr id="4098" name="Picture 2" descr="\nabla^{2} F(\theta) \nabla^{2} F^{*}(\eta)=I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5427474"/>
            <a:ext cx="5690528" cy="8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98574"/>
            <a:ext cx="11506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Metric tensor using covariant/contravariant notations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253" y="1172694"/>
            <a:ext cx="3618073" cy="1976136"/>
          </a:xfrm>
          <a:prstGeom prst="rect">
            <a:avLst/>
          </a:prstGeom>
        </p:spPr>
      </p:pic>
      <p:pic>
        <p:nvPicPr>
          <p:cNvPr id="4100" name="Picture 4" descr="g_{ij}(\theta)=\nabla^2F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27" y="1942670"/>
            <a:ext cx="4681390" cy="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9745" y="1501054"/>
            <a:ext cx="597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2-covariant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9745" y="2936659"/>
            <a:ext cx="518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Dual 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265289" y="6457890"/>
            <a:ext cx="10173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An elementary introduction to information geometry." Entropy 22.10 (2020)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67385" y="2917997"/>
            <a:ext cx="221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Reciprocal basis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03" y="3403759"/>
            <a:ext cx="7831525" cy="121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634" y="509989"/>
            <a:ext cx="3200044" cy="2945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97" y="-252102"/>
            <a:ext cx="12366171" cy="1325563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Structured</a:t>
            </a:r>
            <a:r>
              <a:rPr lang="en-US" b="1" dirty="0" smtClean="0">
                <a:solidFill>
                  <a:schemeClr val="accent1"/>
                </a:solidFill>
              </a:rPr>
              <a:t> natural-gradient descent  </a:t>
            </a:r>
            <a:r>
              <a:rPr lang="en-US" sz="4000" b="1" dirty="0" smtClean="0">
                <a:solidFill>
                  <a:schemeClr val="accent1"/>
                </a:solidFill>
              </a:rPr>
              <a:t>(</a:t>
            </a:r>
            <a:r>
              <a:rPr lang="en-US" sz="4000" b="1" dirty="0" err="1" smtClean="0">
                <a:solidFill>
                  <a:schemeClr val="accent1"/>
                </a:solidFill>
              </a:rPr>
              <a:t>Struct</a:t>
            </a:r>
            <a:r>
              <a:rPr lang="en-US" sz="4000" b="1" dirty="0" smtClean="0">
                <a:solidFill>
                  <a:schemeClr val="accent1"/>
                </a:solidFill>
              </a:rPr>
              <a:t>-NGD)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889454"/>
            <a:ext cx="12159342" cy="5968546"/>
          </a:xfrm>
        </p:spPr>
        <p:txBody>
          <a:bodyPr/>
          <a:lstStyle/>
          <a:p>
            <a:r>
              <a:rPr lang="en-US" dirty="0" smtClean="0"/>
              <a:t>Consider the </a:t>
            </a:r>
            <a:r>
              <a:rPr lang="en-US" b="1" dirty="0" smtClean="0">
                <a:solidFill>
                  <a:srgbClr val="FF0000"/>
                </a:solidFill>
              </a:rPr>
              <a:t>general optimization problem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Standard natural-gradient descent (without structure): </a:t>
            </a:r>
          </a:p>
          <a:p>
            <a:endParaRPr lang="en-US" dirty="0" smtClean="0"/>
          </a:p>
          <a:p>
            <a:r>
              <a:rPr lang="en-US" dirty="0" smtClean="0"/>
              <a:t>Natural-gradient descent </a:t>
            </a:r>
            <a:r>
              <a:rPr lang="en-US" b="1" dirty="0" smtClean="0">
                <a:solidFill>
                  <a:srgbClr val="FF0000"/>
                </a:solidFill>
              </a:rPr>
              <a:t>preserving structure </a:t>
            </a:r>
            <a:r>
              <a:rPr lang="en-US" dirty="0" smtClean="0"/>
              <a:t>using </a:t>
            </a:r>
            <a:r>
              <a:rPr lang="en-US" b="1" dirty="0" smtClean="0">
                <a:solidFill>
                  <a:srgbClr val="FF0000"/>
                </a:solidFill>
              </a:rPr>
              <a:t>local parameterization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worked examples on matrix Lie groups </a:t>
            </a:r>
            <a:r>
              <a:rPr lang="en-US" sz="2400" dirty="0"/>
              <a:t>and applications: generalizes </a:t>
            </a:r>
            <a:r>
              <a:rPr lang="en-US" sz="2400" dirty="0" smtClean="0"/>
              <a:t>NGD &amp; </a:t>
            </a:r>
            <a:r>
              <a:rPr lang="en-US" sz="2400" dirty="0" err="1" smtClean="0"/>
              <a:t>xNES</a:t>
            </a:r>
            <a:r>
              <a:rPr lang="en-US" sz="2400" dirty="0" smtClean="0"/>
              <a:t> </a:t>
            </a:r>
            <a:r>
              <a:rPr lang="en-US" sz="2400" dirty="0"/>
              <a:t>evolutionary strategy, recovers Newton-like algorithms, obtained new structured second-order algorithms, etc.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2" y="1316945"/>
            <a:ext cx="75438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08" y="2822903"/>
            <a:ext cx="50958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00" y="4025321"/>
            <a:ext cx="372427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283" y="4369824"/>
            <a:ext cx="6515100" cy="800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8879" y="4449511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079172" y="6522288"/>
            <a:ext cx="125185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Li et al., Tractable structured natural gradient descent using local parameterizations, ICML 2021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2799" y="4052293"/>
            <a:ext cx="11748571" cy="122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upport vector machines (SVM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21" y="1467030"/>
            <a:ext cx="4387498" cy="43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rateekvjoshi.files.wordpress.com/2012/08/2d-to-3d-projecti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94" y="1870428"/>
            <a:ext cx="4916474" cy="368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8648" y="783789"/>
            <a:ext cx="295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Linear separator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915902" y="5434775"/>
            <a:ext cx="2587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Kernel machines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83425" y="2483137"/>
            <a:ext cx="176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 map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69298" y="536871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1970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721524" y="543477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1992</a:t>
            </a:r>
            <a:endParaRPr lang="en-US" sz="3600" dirty="0"/>
          </a:p>
        </p:txBody>
      </p:sp>
      <p:sp>
        <p:nvSpPr>
          <p:cNvPr id="7" name="Right Arrow 6"/>
          <p:cNvSpPr/>
          <p:nvPr/>
        </p:nvSpPr>
        <p:spPr>
          <a:xfrm>
            <a:off x="5374219" y="3018239"/>
            <a:ext cx="1779192" cy="1690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17767" y="746942"/>
            <a:ext cx="3723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Non-linear separator</a:t>
            </a:r>
          </a:p>
          <a:p>
            <a:pPr algn="ctr"/>
            <a:r>
              <a:rPr lang="en-US" sz="3200" b="1" dirty="0" smtClean="0"/>
              <a:t>(Kernel trick, RKHS)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8702" y="4704046"/>
            <a:ext cx="2052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Inner product</a:t>
            </a:r>
          </a:p>
          <a:p>
            <a:r>
              <a:rPr lang="en-US" sz="2400" b="1" dirty="0" smtClean="0"/>
              <a:t>(Hilbert space)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8850" y="1532245"/>
            <a:ext cx="208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Support vector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 rot="3491237">
            <a:off x="2723432" y="2072959"/>
            <a:ext cx="727704" cy="46206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0010" y="-267901"/>
            <a:ext cx="12438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Geometric learning machines: SVMs (1970’s/1992)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0950" y="5985929"/>
            <a:ext cx="10476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Theory of VC-dimension = expressive power of (geometric) separators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590" y="932496"/>
            <a:ext cx="1051934" cy="16611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86443" y="25682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1998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1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897267"/>
            <a:ext cx="10801350" cy="12382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96" y="757112"/>
            <a:ext cx="5999714" cy="53487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Parallelogram identity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In Euclidean geometry: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299" y="-22050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</a:t>
            </a:r>
            <a:r>
              <a:rPr lang="en-US" b="1" dirty="0" smtClean="0">
                <a:solidFill>
                  <a:schemeClr val="accent1"/>
                </a:solidFill>
              </a:rPr>
              <a:t>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2" y="5908207"/>
            <a:ext cx="3209925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37" y="4944676"/>
            <a:ext cx="2202773" cy="1506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68" y="3239812"/>
            <a:ext cx="5124450" cy="3248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79" y="1908319"/>
            <a:ext cx="6095894" cy="28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03" y="0"/>
            <a:ext cx="1185013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Class of Bregman generators modulo affine terms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        &amp; KLD between exponential family </a:t>
            </a:r>
            <a:r>
              <a:rPr lang="en-US" sz="3600" b="1" dirty="0">
                <a:solidFill>
                  <a:schemeClr val="accent1"/>
                </a:solidFill>
              </a:rPr>
              <a:t>d</a:t>
            </a:r>
            <a:r>
              <a:rPr lang="en-US" sz="3600" b="1" dirty="0" smtClean="0">
                <a:solidFill>
                  <a:schemeClr val="accent1"/>
                </a:solidFill>
              </a:rPr>
              <a:t>ensities expressed as log-ratio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86" y="1454447"/>
            <a:ext cx="11530914" cy="4351338"/>
          </a:xfrm>
        </p:spPr>
        <p:txBody>
          <a:bodyPr/>
          <a:lstStyle/>
          <a:p>
            <a:r>
              <a:rPr lang="en-US" dirty="0" smtClean="0"/>
              <a:t>Bregman generators are strictly convex and differentiable convex functions defined modulo affine terms</a:t>
            </a:r>
            <a:r>
              <a:rPr lang="en-US" b="1" dirty="0" smtClean="0">
                <a:solidFill>
                  <a:srgbClr val="FF0000"/>
                </a:solidFill>
              </a:rPr>
              <a:t>:  B</a:t>
            </a:r>
            <a:r>
              <a:rPr lang="en-US" b="1" baseline="-25000" dirty="0" smtClean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=B</a:t>
            </a:r>
            <a:r>
              <a:rPr lang="en-US" b="1" baseline="-25000" dirty="0" smtClean="0">
                <a:solidFill>
                  <a:srgbClr val="FF0000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iff</a:t>
            </a:r>
            <a:r>
              <a:rPr lang="en-US" b="1" dirty="0" smtClean="0">
                <a:solidFill>
                  <a:srgbClr val="FF0000"/>
                </a:solidFill>
              </a:rPr>
              <a:t>. F(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)=G(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)+A</a:t>
            </a:r>
            <a:r>
              <a:rPr lang="el-GR" b="1" dirty="0" smtClean="0">
                <a:solidFill>
                  <a:srgbClr val="FF0000"/>
                </a:solidFill>
              </a:rPr>
              <a:t>θ </a:t>
            </a:r>
            <a:r>
              <a:rPr lang="en-US" b="1" dirty="0" smtClean="0">
                <a:solidFill>
                  <a:srgbClr val="FF0000"/>
                </a:solidFill>
              </a:rPr>
              <a:t>+b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Choose for </a:t>
            </a:r>
            <a:r>
              <a:rPr lang="en-US" b="1" dirty="0" smtClean="0">
                <a:solidFill>
                  <a:srgbClr val="FF0000"/>
                </a:solidFill>
              </a:rPr>
              <a:t>any</a:t>
            </a:r>
            <a:r>
              <a:rPr lang="en-US" dirty="0" smtClean="0"/>
              <a:t>  </a:t>
            </a:r>
            <a:r>
              <a:rPr lang="el-GR" dirty="0" smtClean="0"/>
              <a:t>ω</a:t>
            </a:r>
            <a:r>
              <a:rPr lang="en-US" dirty="0" smtClean="0"/>
              <a:t> in the support  of the exponential family the Bregman generator: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get:</a:t>
            </a:r>
          </a:p>
          <a:p>
            <a:endParaRPr lang="en-US" dirty="0"/>
          </a:p>
          <a:p>
            <a:r>
              <a:rPr lang="en-US" dirty="0" smtClean="0"/>
              <a:t>By choosing s points: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736" y="5934670"/>
            <a:ext cx="12097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Computing Statistical Divergences with Sigma Points. GSI 2021</a:t>
            </a:r>
          </a:p>
          <a:p>
            <a:r>
              <a:rPr lang="en-US" b="1" dirty="0">
                <a:solidFill>
                  <a:schemeClr val="accent6"/>
                </a:solidFill>
              </a:rPr>
              <a:t>Cumulant-free closed-form formulas for some common (dis)similarities between densities of an exponential family, arXiv:2003.02469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851641"/>
            <a:ext cx="6414152" cy="118901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0" y="3447535"/>
            <a:ext cx="1631092" cy="12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80" y="4169543"/>
            <a:ext cx="10207453" cy="699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882" y="5065125"/>
            <a:ext cx="8262552" cy="8792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05881" y="5036450"/>
            <a:ext cx="8262551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76" y="-203285"/>
            <a:ext cx="120231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Chordal slope lemma &amp; Jensen/Bregman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" y="963826"/>
            <a:ext cx="7507864" cy="3868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901" y="5443270"/>
            <a:ext cx="309562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038" y="5239778"/>
            <a:ext cx="3800475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525" y="5236431"/>
            <a:ext cx="1895475" cy="666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06" y="4912454"/>
            <a:ext cx="179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Bregman</a:t>
            </a:r>
          </a:p>
          <a:p>
            <a:pPr algn="ctr"/>
            <a:r>
              <a:rPr lang="en-US" sz="2400" b="1" dirty="0" smtClean="0"/>
              <a:t>Divergences </a:t>
            </a:r>
          </a:p>
          <a:p>
            <a:pPr algn="ctr"/>
            <a:r>
              <a:rPr lang="en-US" sz="2400" b="1" dirty="0" smtClean="0"/>
              <a:t>(BDs):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5063037" y="5335028"/>
            <a:ext cx="584001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542376" y="5250589"/>
            <a:ext cx="659285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70577" y="788769"/>
            <a:ext cx="2162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Jensen</a:t>
            </a:r>
          </a:p>
          <a:p>
            <a:pPr algn="ctr"/>
            <a:r>
              <a:rPr lang="en-US" sz="2400" b="1" dirty="0" smtClean="0"/>
              <a:t>Divergence (JD)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600" y="1852087"/>
            <a:ext cx="3324225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038" y="3921072"/>
            <a:ext cx="1905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5600" y="2951004"/>
            <a:ext cx="3438525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514" y="3940122"/>
            <a:ext cx="3895725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672" y="4637261"/>
            <a:ext cx="5810250" cy="457200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9542376" y="255591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9585752" y="351474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9585752" y="4301087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0437" y="6075400"/>
            <a:ext cx="4914900" cy="6667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804862" y="6271915"/>
            <a:ext cx="2242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[EIG, Entropy 2020]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9889" y="6163594"/>
            <a:ext cx="364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BD as a limit of a scaled JD: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50255" y="5094461"/>
            <a:ext cx="5890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259454" y="5557449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275927" y="5882847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31" y="2201967"/>
            <a:ext cx="7726977" cy="559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" y="2690997"/>
            <a:ext cx="5743575" cy="106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-17504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manifolds vs Hessian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8" y="1194223"/>
            <a:ext cx="10011033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Hessian metric </a:t>
            </a:r>
            <a:r>
              <a:rPr lang="en-US" dirty="0" err="1" smtClean="0"/>
              <a:t>wrt</a:t>
            </a:r>
            <a:r>
              <a:rPr lang="en-US" dirty="0" smtClean="0"/>
              <a:t>. a </a:t>
            </a:r>
            <a:r>
              <a:rPr lang="en-US" b="1" dirty="0" smtClean="0">
                <a:solidFill>
                  <a:srgbClr val="FF0000"/>
                </a:solidFill>
              </a:rPr>
              <a:t>flat connection </a:t>
            </a:r>
            <a:r>
              <a:rPr lang="en-US" dirty="0" smtClean="0"/>
              <a:t>∇, function is 0-form on M: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Hessian operator: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Bregman manifold</a:t>
            </a:r>
            <a:r>
              <a:rPr lang="en-US" dirty="0" smtClean="0"/>
              <a:t>: geometry on an open convex domain: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he Geometry of Hessian Structures: Shima, Hirohiko: 9789812700315:  Amazon.com: Boo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806" y="469991"/>
            <a:ext cx="1167477" cy="17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926" y="1538199"/>
            <a:ext cx="1752600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82" y="4749694"/>
            <a:ext cx="2466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86" y="5544538"/>
            <a:ext cx="271462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716" y="4697306"/>
            <a:ext cx="2686050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408" y="5439763"/>
            <a:ext cx="3095625" cy="762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36307" y="4826300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7450" y="5591251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200488" y="2849752"/>
            <a:ext cx="1410345" cy="748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∇ </a:t>
            </a:r>
            <a:r>
              <a:rPr lang="en-US" sz="3200" b="1" dirty="0" smtClean="0"/>
              <a:t>flat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415" y="2673504"/>
            <a:ext cx="4191000" cy="10572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1086" y="4195407"/>
            <a:ext cx="3060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 = gradient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156715" y="4186486"/>
            <a:ext cx="5223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∇,</a:t>
            </a:r>
            <a:r>
              <a:rPr lang="en-US" sz="2400" dirty="0"/>
              <a:t> </a:t>
            </a:r>
            <a:r>
              <a:rPr lang="en-US" sz="2400" dirty="0" smtClean="0"/>
              <a:t>∇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 = affine flat connections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21508" y="6262782"/>
            <a:ext cx="12635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N., On geodesic triangles with right angles in a dually flat space, Progress in Information Geometry: Theory and Applications, Springer, 2021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8329" y="1617728"/>
            <a:ext cx="5142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Riemannian Hessian metric when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460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66877"/>
            <a:ext cx="1100781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Rao’s distance between 1D normal distributions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431" y="1604777"/>
            <a:ext cx="6324600" cy="3648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542" y="1179805"/>
            <a:ext cx="10141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Fisher information metric becomes the Poincare upper plane metric </a:t>
            </a:r>
          </a:p>
          <a:p>
            <a:r>
              <a:rPr lang="en-US" sz="2800" dirty="0" smtClean="0"/>
              <a:t>after scale change of variable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" y="2875765"/>
            <a:ext cx="3084721" cy="882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41" y="3820753"/>
            <a:ext cx="1933575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733" y="2781469"/>
            <a:ext cx="2000250" cy="790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5986" y="2100110"/>
            <a:ext cx="339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Poincaré</a:t>
            </a:r>
            <a:r>
              <a:rPr lang="en-US" sz="2400" dirty="0"/>
              <a:t> </a:t>
            </a:r>
            <a:r>
              <a:rPr lang="en-US" sz="2400" dirty="0" smtClean="0"/>
              <a:t> upper space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97520" y="2280507"/>
            <a:ext cx="4250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FIM of  normal distributions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81" y="4654376"/>
            <a:ext cx="5114925" cy="676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79" y="5449883"/>
            <a:ext cx="6610350" cy="8286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54333" y="6404826"/>
            <a:ext cx="9715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On Voronoi diagrams on the information-geometric Cauchy manifolds, Entropy 22.7 (2020)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9944" y="4992513"/>
            <a:ext cx="2476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Pseudo-sphere</a:t>
            </a:r>
          </a:p>
          <a:p>
            <a:pPr algn="ctr"/>
            <a:r>
              <a:rPr lang="en-US" sz="2400" i="1" dirty="0"/>
              <a:t>p</a:t>
            </a:r>
            <a:r>
              <a:rPr lang="en-US" sz="2400" i="1" dirty="0" smtClean="0"/>
              <a:t>artial</a:t>
            </a:r>
            <a:r>
              <a:rPr lang="en-US" sz="2400" dirty="0" smtClean="0"/>
              <a:t> embedding</a:t>
            </a:r>
          </a:p>
          <a:p>
            <a:pPr algn="ctr"/>
            <a:r>
              <a:rPr lang="en-US" sz="2400" dirty="0" smtClean="0"/>
              <a:t> in R</a:t>
            </a:r>
            <a:r>
              <a:rPr lang="en-US" sz="2400" baseline="30000" dirty="0" smtClean="0"/>
              <a:t>3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5421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42" y="989883"/>
            <a:ext cx="10515600" cy="4351338"/>
          </a:xfrm>
        </p:spPr>
        <p:txBody>
          <a:bodyPr/>
          <a:lstStyle/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also called the </a:t>
            </a:r>
            <a:r>
              <a:rPr lang="en-US" b="1" u="sng" dirty="0" smtClean="0">
                <a:solidFill>
                  <a:srgbClr val="FF0000"/>
                </a:solidFill>
              </a:rPr>
              <a:t>slope transform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8766" y="-146152"/>
            <a:ext cx="1146269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Illustrating the 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996"/>
            <a:ext cx="4714875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03" y="1637271"/>
            <a:ext cx="4648200" cy="3571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3115" y="6386338"/>
            <a:ext cx="9428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(Here, F was chosen as the </a:t>
            </a:r>
            <a:r>
              <a:rPr lang="en-US" sz="2400" dirty="0" err="1" smtClean="0"/>
              <a:t>cumulant</a:t>
            </a:r>
            <a:r>
              <a:rPr lang="en-US" sz="2400" dirty="0" smtClean="0"/>
              <a:t> function of the Poisson distributions)</a:t>
            </a:r>
            <a:endParaRPr lang="en-US" sz="2400" dirty="0"/>
          </a:p>
        </p:txBody>
      </p:sp>
      <p:sp>
        <p:nvSpPr>
          <p:cNvPr id="8" name="Left-Right Arrow 7"/>
          <p:cNvSpPr/>
          <p:nvPr/>
        </p:nvSpPr>
        <p:spPr>
          <a:xfrm>
            <a:off x="4799442" y="2315446"/>
            <a:ext cx="2543561" cy="2180685"/>
          </a:xfrm>
          <a:prstGeom prst="leftRightArrow">
            <a:avLst>
              <a:gd name="adj1" fmla="val 50000"/>
              <a:gd name="adj2" fmla="val 182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Points</a:t>
            </a:r>
            <a:r>
              <a:rPr lang="en-US" sz="2800" b="1" dirty="0" smtClean="0"/>
              <a:t>/</a:t>
            </a:r>
            <a:r>
              <a:rPr lang="en-US" sz="2800" b="1" dirty="0" smtClean="0">
                <a:solidFill>
                  <a:schemeClr val="accent5"/>
                </a:solidFill>
              </a:rPr>
              <a:t>Lines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722996"/>
            <a:ext cx="2933700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653" y="4913070"/>
            <a:ext cx="3651421" cy="13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57" y="-124246"/>
            <a:ext cx="1182917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Approximating  geodesics for MVNs: </a:t>
            </a:r>
            <a:r>
              <a:rPr lang="en-US" sz="4000" b="1" u="sng" dirty="0" smtClean="0">
                <a:solidFill>
                  <a:schemeClr val="accent1"/>
                </a:solidFill>
              </a:rPr>
              <a:t>geodesic shooting</a:t>
            </a:r>
            <a:endParaRPr lang="en-US" sz="4000" b="1" u="sng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27" y="1344788"/>
            <a:ext cx="7300902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782" y="5839597"/>
            <a:ext cx="11996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Minyeon Han · F.C. </a:t>
            </a:r>
            <a:r>
              <a:rPr lang="en-US" b="1" dirty="0" smtClean="0">
                <a:solidFill>
                  <a:schemeClr val="accent6"/>
                </a:solidFill>
              </a:rPr>
              <a:t>Park, DTI </a:t>
            </a:r>
            <a:r>
              <a:rPr lang="en-US" b="1" dirty="0">
                <a:solidFill>
                  <a:schemeClr val="accent6"/>
                </a:solidFill>
              </a:rPr>
              <a:t>Segmentation and Fiber Tracking Using Metrics on Multivariate Normal </a:t>
            </a:r>
            <a:r>
              <a:rPr lang="en-US" b="1" dirty="0" smtClean="0">
                <a:solidFill>
                  <a:schemeClr val="accent6"/>
                </a:solidFill>
              </a:rPr>
              <a:t>Distributions,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Calvo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err="1">
                <a:solidFill>
                  <a:schemeClr val="accent6"/>
                </a:solidFill>
              </a:rPr>
              <a:t>Miquel</a:t>
            </a:r>
            <a:r>
              <a:rPr lang="en-US" b="1" dirty="0">
                <a:solidFill>
                  <a:schemeClr val="accent6"/>
                </a:solidFill>
              </a:rPr>
              <a:t>, and </a:t>
            </a:r>
            <a:r>
              <a:rPr lang="en-US" b="1" dirty="0" err="1">
                <a:solidFill>
                  <a:schemeClr val="accent6"/>
                </a:solidFill>
              </a:rPr>
              <a:t>Josep</a:t>
            </a:r>
            <a:r>
              <a:rPr lang="en-US" b="1" dirty="0">
                <a:solidFill>
                  <a:schemeClr val="accent6"/>
                </a:solidFill>
              </a:rPr>
              <a:t> Maria </a:t>
            </a:r>
            <a:r>
              <a:rPr lang="en-US" b="1" dirty="0" err="1">
                <a:solidFill>
                  <a:schemeClr val="accent6"/>
                </a:solidFill>
              </a:rPr>
              <a:t>Oller</a:t>
            </a:r>
            <a:r>
              <a:rPr lang="en-US" b="1" dirty="0">
                <a:solidFill>
                  <a:schemeClr val="accent6"/>
                </a:solidFill>
              </a:rPr>
              <a:t>. "An explicit solution of information geodesic equations for the multivariate normal model." </a:t>
            </a:r>
            <a:r>
              <a:rPr lang="en-US" b="1" i="1" dirty="0">
                <a:solidFill>
                  <a:schemeClr val="accent6"/>
                </a:solidFill>
              </a:rPr>
              <a:t>Statistics &amp; Risk Modeling</a:t>
            </a:r>
            <a:r>
              <a:rPr lang="en-US" b="1" dirty="0">
                <a:solidFill>
                  <a:schemeClr val="accent6"/>
                </a:solidFill>
              </a:rPr>
              <a:t> 9.1-2 (1991): 119-138.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78" y="1344788"/>
            <a:ext cx="5008461" cy="38053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44006" y="5192323"/>
            <a:ext cx="4847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ODE with boundary value conditions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26502" y="1012621"/>
            <a:ext cx="417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Bivariate </a:t>
            </a:r>
            <a:r>
              <a:rPr lang="en-US" sz="2400" b="1" dirty="0" err="1" smtClean="0">
                <a:solidFill>
                  <a:srgbClr val="FF0000"/>
                </a:solidFill>
              </a:rPr>
              <a:t>normals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interpolation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0"/>
            <a:ext cx="11887199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S</a:t>
            </a:r>
            <a:r>
              <a:rPr lang="en-US" b="1" u="sng" dirty="0" smtClean="0">
                <a:solidFill>
                  <a:schemeClr val="accent1"/>
                </a:solidFill>
              </a:rPr>
              <a:t>ymmetrized </a:t>
            </a:r>
            <a:r>
              <a:rPr lang="en-US" b="1" dirty="0" smtClean="0">
                <a:solidFill>
                  <a:schemeClr val="accent1"/>
                </a:solidFill>
              </a:rPr>
              <a:t>Bregman divergence: </a:t>
            </a:r>
            <a:r>
              <a:rPr lang="en-US" sz="4000" b="1" dirty="0" smtClean="0">
                <a:solidFill>
                  <a:schemeClr val="accent1"/>
                </a:solidFill>
              </a:rPr>
              <a:t>Geometric reading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20877" y="6441816"/>
            <a:ext cx="2670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[arXiv:2107.05901]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85" y="1041357"/>
            <a:ext cx="9916914" cy="5313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3649" y="5063490"/>
            <a:ext cx="4782139" cy="1291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2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98072" y="2114712"/>
            <a:ext cx="187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Entropy 2020</a:t>
            </a:r>
          </a:p>
          <a:p>
            <a:pPr algn="ctr"/>
            <a:r>
              <a:rPr lang="en-US" sz="2400" dirty="0" smtClean="0"/>
              <a:t>61 pages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137660"/>
            <a:ext cx="4423410" cy="2523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3" y="91765"/>
            <a:ext cx="7969496" cy="40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19" y="154191"/>
            <a:ext cx="12425516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Dual SVM quadratic program amounts to solve a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S</a:t>
            </a:r>
            <a:r>
              <a:rPr lang="en-US" b="1" dirty="0" smtClean="0">
                <a:solidFill>
                  <a:schemeClr val="accent1"/>
                </a:solidFill>
              </a:rPr>
              <a:t>mallest </a:t>
            </a:r>
            <a:r>
              <a:rPr lang="en-US" b="1" dirty="0">
                <a:solidFill>
                  <a:schemeClr val="accent1"/>
                </a:solidFill>
              </a:rPr>
              <a:t>E</a:t>
            </a:r>
            <a:r>
              <a:rPr lang="en-US" b="1" dirty="0" smtClean="0">
                <a:solidFill>
                  <a:schemeClr val="accent1"/>
                </a:solidFill>
              </a:rPr>
              <a:t>nclosing </a:t>
            </a:r>
            <a:r>
              <a:rPr lang="en-US" b="1" dirty="0">
                <a:solidFill>
                  <a:schemeClr val="accent1"/>
                </a:solidFill>
              </a:rPr>
              <a:t>B</a:t>
            </a:r>
            <a:r>
              <a:rPr lang="en-US" b="1" dirty="0" smtClean="0">
                <a:solidFill>
                  <a:schemeClr val="accent1"/>
                </a:solidFill>
              </a:rPr>
              <a:t>all (= SEB): </a:t>
            </a:r>
            <a:r>
              <a:rPr lang="en-US" b="1" dirty="0" smtClean="0">
                <a:solidFill>
                  <a:srgbClr val="7030A0"/>
                </a:solidFill>
              </a:rPr>
              <a:t>Computational geometry !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050" name="Picture 2" descr="Image result for svm dual quadratic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9" y="1479754"/>
            <a:ext cx="6010190" cy="450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mallest enclosing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74" y="2190685"/>
            <a:ext cx="2601698" cy="25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6522429" y="3430720"/>
            <a:ext cx="2015613" cy="1140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/>
          <p:cNvSpPr/>
          <p:nvPr/>
        </p:nvSpPr>
        <p:spPr>
          <a:xfrm>
            <a:off x="1408137" y="3035485"/>
            <a:ext cx="670046" cy="1140542"/>
          </a:xfrm>
          <a:prstGeom prst="leftRightArrow">
            <a:avLst>
              <a:gd name="adj1" fmla="val 50000"/>
              <a:gd name="adj2" fmla="val 17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99161" y="4711922"/>
            <a:ext cx="4145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Smallest enclosing ball:</a:t>
            </a:r>
            <a:endParaRPr lang="en-US" sz="2800" b="1" dirty="0"/>
          </a:p>
          <a:p>
            <a:r>
              <a:rPr lang="en-US" sz="2400" b="1" dirty="0" smtClean="0"/>
              <a:t>``Smallest’’ ball with respect to</a:t>
            </a:r>
          </a:p>
          <a:p>
            <a:r>
              <a:rPr lang="en-US" sz="2400" b="1" dirty="0" smtClean="0"/>
              <a:t>           radius or set inclusion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14559" y="644594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Approximating </a:t>
            </a:r>
            <a:r>
              <a:rPr lang="en-US" sz="2400" b="1" dirty="0">
                <a:solidFill>
                  <a:schemeClr val="accent6"/>
                </a:solidFill>
              </a:rPr>
              <a:t>Smallest Enclosing Balls with Applications to Machine </a:t>
            </a:r>
            <a:r>
              <a:rPr lang="en-US" sz="2400" b="1" dirty="0" smtClean="0">
                <a:solidFill>
                  <a:schemeClr val="accent6"/>
                </a:solidFill>
              </a:rPr>
              <a:t>Learning, IJGA 2009 </a:t>
            </a:r>
          </a:p>
          <a:p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813628" y="1503204"/>
            <a:ext cx="5645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Widest margin hyperplane separator</a:t>
            </a:r>
            <a:endParaRPr lang="en-US" sz="2800" dirty="0"/>
          </a:p>
        </p:txBody>
      </p:sp>
      <p:sp>
        <p:nvSpPr>
          <p:cNvPr id="11" name="Explosion 2 10"/>
          <p:cNvSpPr/>
          <p:nvPr/>
        </p:nvSpPr>
        <p:spPr>
          <a:xfrm>
            <a:off x="6033907" y="2135931"/>
            <a:ext cx="3324408" cy="1338772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New insight!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479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b="1" dirty="0" smtClean="0">
                <a:solidFill>
                  <a:schemeClr val="accent1"/>
                </a:solidFill>
              </a:rPr>
              <a:t>nformation geometry in a nutshell</a:t>
            </a:r>
            <a:r>
              <a:rPr lang="en-US" b="1" dirty="0">
                <a:solidFill>
                  <a:schemeClr val="accent1"/>
                </a:solidFill>
              </a:rPr>
              <a:t/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973878"/>
            <a:ext cx="12009120" cy="59425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Born as a </a:t>
            </a:r>
            <a:r>
              <a:rPr lang="en-US" b="1" u="sng" dirty="0" smtClean="0"/>
              <a:t>mathematical curiosity </a:t>
            </a:r>
            <a:r>
              <a:rPr lang="en-US" b="1" dirty="0" smtClean="0">
                <a:solidFill>
                  <a:schemeClr val="accent6"/>
                </a:solidFill>
              </a:rPr>
              <a:t>[</a:t>
            </a:r>
            <a:r>
              <a:rPr lang="en-US" b="1" dirty="0" err="1" smtClean="0">
                <a:solidFill>
                  <a:schemeClr val="accent6"/>
                </a:solidFill>
              </a:rPr>
              <a:t>Hotelling</a:t>
            </a:r>
            <a:r>
              <a:rPr lang="en-US" b="1" dirty="0" smtClean="0">
                <a:solidFill>
                  <a:schemeClr val="accent6"/>
                </a:solidFill>
              </a:rPr>
              <a:t> 1930] [Rao 1945]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 smtClean="0">
                <a:solidFill>
                  <a:schemeClr val="accent6"/>
                </a:solidFill>
              </a:rPr>
              <a:t>  </a:t>
            </a:r>
            <a:r>
              <a:rPr lang="en-US" sz="2800" dirty="0" smtClean="0"/>
              <a:t>Impacted by the success of Riemannian geometry in </a:t>
            </a:r>
            <a:r>
              <a:rPr lang="en-US" sz="2800" i="1" dirty="0" smtClean="0"/>
              <a:t>Einstein’s general relativity (GR)</a:t>
            </a:r>
          </a:p>
          <a:p>
            <a:endParaRPr lang="en-US" dirty="0"/>
          </a:p>
          <a:p>
            <a:r>
              <a:rPr lang="en-US" sz="3200" b="1" dirty="0">
                <a:solidFill>
                  <a:srgbClr val="FF0000"/>
                </a:solidFill>
              </a:rPr>
              <a:t>Information geometry </a:t>
            </a:r>
            <a:r>
              <a:rPr lang="en-US" sz="3200" dirty="0"/>
              <a:t>studies the </a:t>
            </a:r>
            <a:r>
              <a:rPr lang="en-US" sz="3200" b="1" i="1" dirty="0">
                <a:solidFill>
                  <a:schemeClr val="accent2"/>
                </a:solidFill>
              </a:rPr>
              <a:t>geometric structures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accent2"/>
                </a:solidFill>
              </a:rPr>
              <a:t>statistical </a:t>
            </a:r>
            <a:r>
              <a:rPr lang="en-US" sz="3200" b="1" i="1" dirty="0" smtClean="0">
                <a:solidFill>
                  <a:schemeClr val="accent2"/>
                </a:solidFill>
              </a:rPr>
              <a:t>invariance</a:t>
            </a:r>
            <a:r>
              <a:rPr lang="en-US" sz="3200" i="1" dirty="0"/>
              <a:t> </a:t>
            </a:r>
            <a:r>
              <a:rPr lang="en-US" sz="3200" i="1" dirty="0" smtClean="0"/>
              <a:t>(</a:t>
            </a:r>
            <a:r>
              <a:rPr lang="en-US" sz="3200" i="1" dirty="0"/>
              <a:t>sufficient </a:t>
            </a:r>
            <a:r>
              <a:rPr lang="en-US" sz="3200" i="1" dirty="0" smtClean="0"/>
              <a:t>statistics/Markov </a:t>
            </a:r>
            <a:r>
              <a:rPr lang="en-US" sz="3200" i="1" dirty="0"/>
              <a:t>kernels)</a:t>
            </a:r>
            <a:r>
              <a:rPr lang="en-US" sz="3200" dirty="0"/>
              <a:t> of a family of probability </a:t>
            </a:r>
            <a:r>
              <a:rPr lang="en-US" sz="3200" dirty="0" smtClean="0"/>
              <a:t>distributions: the </a:t>
            </a:r>
            <a:r>
              <a:rPr lang="en-US" sz="3200" b="1" dirty="0" smtClean="0">
                <a:solidFill>
                  <a:schemeClr val="accent2"/>
                </a:solidFill>
              </a:rPr>
              <a:t>statistical model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  + demonstrate its </a:t>
            </a:r>
            <a:r>
              <a:rPr lang="en-US" sz="3200" dirty="0"/>
              <a:t>use in information </a:t>
            </a:r>
            <a:r>
              <a:rPr lang="en-US" sz="3200" dirty="0" smtClean="0"/>
              <a:t>sciences: statistics, ML, etc.</a:t>
            </a:r>
          </a:p>
          <a:p>
            <a:endParaRPr lang="en-US" dirty="0"/>
          </a:p>
          <a:p>
            <a:r>
              <a:rPr lang="en-US" b="1" dirty="0" smtClean="0"/>
              <a:t>Geometric method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FF0000"/>
                </a:solidFill>
              </a:rPr>
              <a:t>coordinate-free objects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computing</a:t>
            </a:r>
            <a:r>
              <a:rPr lang="en-US" dirty="0" smtClean="0"/>
              <a:t> operating in (local) </a:t>
            </a:r>
            <a:r>
              <a:rPr lang="en-US" b="1" dirty="0" smtClean="0">
                <a:solidFill>
                  <a:srgbClr val="FF0000"/>
                </a:solidFill>
              </a:rPr>
              <a:t>coordinate systems: </a:t>
            </a:r>
            <a:r>
              <a:rPr lang="en-US" dirty="0" smtClean="0"/>
              <a:t>free to choose coordinates </a:t>
            </a:r>
            <a:r>
              <a:rPr lang="en-US" b="1" dirty="0" smtClean="0"/>
              <a:t>to ease </a:t>
            </a:r>
            <a:r>
              <a:rPr lang="en-US" dirty="0" smtClean="0"/>
              <a:t>the computations!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Dualistic structures </a:t>
            </a:r>
            <a:r>
              <a:rPr lang="en-US" dirty="0" smtClean="0"/>
              <a:t>pioneered by Prof. Shun-</a:t>
            </a:r>
            <a:r>
              <a:rPr lang="en-US" dirty="0" err="1" smtClean="0"/>
              <a:t>ichi</a:t>
            </a:r>
            <a:r>
              <a:rPr lang="en-US" dirty="0" smtClean="0"/>
              <a:t> Amari &amp; statistical invariance pioneered by </a:t>
            </a:r>
            <a:r>
              <a:rPr lang="en-US" dirty="0" err="1" smtClean="0"/>
              <a:t>Chenstov</a:t>
            </a:r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  [Amari 1985]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[Amari &amp; Nagaoka 2000] [Amari 2016]                 [</a:t>
            </a:r>
            <a:r>
              <a:rPr lang="en-US" b="1" dirty="0" err="1" smtClean="0">
                <a:solidFill>
                  <a:schemeClr val="accent6"/>
                </a:solidFill>
              </a:rPr>
              <a:t>Chentsov</a:t>
            </a:r>
            <a:r>
              <a:rPr lang="en-US" b="1" dirty="0" smtClean="0">
                <a:solidFill>
                  <a:schemeClr val="accent6"/>
                </a:solidFill>
              </a:rPr>
              <a:t> 1982]</a:t>
            </a:r>
            <a:endParaRPr lang="en-US" b="1" dirty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5917" y="-214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604" y="147955"/>
            <a:ext cx="1253382" cy="11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73" y="4194573"/>
            <a:ext cx="11247120" cy="210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1. Fisher-Rao information geometry</a:t>
            </a: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Riemannian geometry</a:t>
            </a:r>
            <a:endParaRPr lang="en-US" sz="60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660" y="2183878"/>
            <a:ext cx="110452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</a:t>
            </a:r>
            <a:r>
              <a:rPr lang="en-US" sz="3200" b="1" dirty="0" smtClean="0"/>
              <a:t>fabric</a:t>
            </a:r>
            <a:r>
              <a:rPr lang="en-US" sz="3200" dirty="0" smtClean="0"/>
              <a:t> of information geometry</a:t>
            </a:r>
          </a:p>
          <a:p>
            <a:pPr algn="ctr"/>
            <a:r>
              <a:rPr lang="en-US" sz="3200" dirty="0"/>
              <a:t>a</a:t>
            </a:r>
            <a:r>
              <a:rPr lang="en-US" sz="3200" dirty="0" smtClean="0"/>
              <a:t>nd the </a:t>
            </a:r>
            <a:r>
              <a:rPr lang="en-US" sz="3200" b="1" dirty="0" smtClean="0"/>
              <a:t>untangling</a:t>
            </a:r>
            <a:r>
              <a:rPr lang="en-US" sz="3200" dirty="0" smtClean="0"/>
              <a:t> of its </a:t>
            </a:r>
            <a:r>
              <a:rPr lang="en-US" sz="3200" dirty="0" smtClean="0">
                <a:solidFill>
                  <a:srgbClr val="FF0000"/>
                </a:solidFill>
              </a:rPr>
              <a:t>geometry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5"/>
                </a:solidFill>
              </a:rPr>
              <a:t>divergence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6"/>
                </a:solidFill>
              </a:rPr>
              <a:t>statistical </a:t>
            </a:r>
            <a:r>
              <a:rPr lang="en-US" sz="3200" dirty="0" smtClean="0">
                <a:solidFill>
                  <a:schemeClr val="accent4"/>
                </a:solidFill>
              </a:rPr>
              <a:t>models</a:t>
            </a:r>
            <a:endParaRPr lang="en-US" sz="3200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08" y="355218"/>
            <a:ext cx="5048250" cy="150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65558" y="857498"/>
            <a:ext cx="1823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geometry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1613409" y="452313"/>
            <a:ext cx="2037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divergence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6534138" y="272723"/>
            <a:ext cx="1661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statistics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3856809" y="1151356"/>
            <a:ext cx="1430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5124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44" y="764420"/>
            <a:ext cx="2077326" cy="695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091" y="839543"/>
            <a:ext cx="1174277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 </a:t>
            </a:r>
            <a:r>
              <a:rPr lang="en-US" sz="2800" b="1" dirty="0" smtClean="0"/>
              <a:t>parametric</a:t>
            </a:r>
            <a:r>
              <a:rPr lang="en-US" sz="2800" dirty="0" smtClean="0"/>
              <a:t> family of distributions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Fisher information matrix </a:t>
            </a:r>
            <a:r>
              <a:rPr lang="en-US" sz="2800" dirty="0" smtClean="0"/>
              <a:t>is positive-semidefinite matrix:</a:t>
            </a:r>
          </a:p>
          <a:p>
            <a:r>
              <a:rPr lang="en-US" sz="2800" dirty="0" smtClean="0"/>
              <a:t>FIM = Covariance of the score: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Score: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Under </a:t>
            </a:r>
            <a:r>
              <a:rPr lang="en-US" sz="2800" b="1" dirty="0" smtClean="0">
                <a:solidFill>
                  <a:srgbClr val="FF0000"/>
                </a:solidFill>
              </a:rPr>
              <a:t>independence</a:t>
            </a:r>
            <a:r>
              <a:rPr lang="en-US" sz="2800" dirty="0" smtClean="0"/>
              <a:t>, Fisher information is </a:t>
            </a:r>
            <a:r>
              <a:rPr lang="en-US" sz="2800" b="1" dirty="0" smtClean="0">
                <a:solidFill>
                  <a:srgbClr val="FF0000"/>
                </a:solidFill>
              </a:rPr>
              <a:t>additive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1" y="-21945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 matrix (FIM)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0" y="3026382"/>
            <a:ext cx="3186381" cy="660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828" y="5923809"/>
            <a:ext cx="7096125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828" y="4240787"/>
            <a:ext cx="3095625" cy="523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91" y="2721185"/>
            <a:ext cx="2695575" cy="609600"/>
          </a:xfrm>
          <a:prstGeom prst="rect">
            <a:avLst/>
          </a:prstGeom>
        </p:spPr>
      </p:pic>
      <p:pic>
        <p:nvPicPr>
          <p:cNvPr id="19" name="Picture 8" descr="Image result for ronald fish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11" y="71673"/>
            <a:ext cx="1522638" cy="15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 flipV="1">
            <a:off x="5073157" y="2656698"/>
            <a:ext cx="2695575" cy="694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2 2"/>
          <p:cNvSpPr/>
          <p:nvPr/>
        </p:nvSpPr>
        <p:spPr>
          <a:xfrm>
            <a:off x="7326630" y="2303051"/>
            <a:ext cx="4984694" cy="2812234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Positive 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semi-definite matrix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5266</TotalTime>
  <Words>4413</Words>
  <Application>Microsoft Office PowerPoint</Application>
  <PresentationFormat>Widescreen</PresentationFormat>
  <Paragraphs>745</Paragraphs>
  <Slides>58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Information Geometry:  An Invitation for Machine Learning </vt:lpstr>
      <vt:lpstr>Outline of this talk</vt:lpstr>
      <vt:lpstr>PowerPoint Presentation</vt:lpstr>
      <vt:lpstr>PowerPoint Presentation</vt:lpstr>
      <vt:lpstr>PowerPoint Presentation</vt:lpstr>
      <vt:lpstr> Dual SVM quadratic program amounts to solve a   Smallest Enclosing Ball (= SEB): Computational geometry !</vt:lpstr>
      <vt:lpstr>Information geometry in a nutshell </vt:lpstr>
      <vt:lpstr>PowerPoint Presentation</vt:lpstr>
      <vt:lpstr>Fisher information matrix (FIM)</vt:lpstr>
      <vt:lpstr>Fisher information matrix</vt:lpstr>
      <vt:lpstr>Fisher information and Cramér-Rao lower bound</vt:lpstr>
      <vt:lpstr>Rao’s length distance: Riemannian metric distance</vt:lpstr>
      <vt:lpstr>Reparameterization of the statistical model:  Invariance, covariance and contravariance</vt:lpstr>
      <vt:lpstr>In practice, calculating Rao’s distance can be difficult!</vt:lpstr>
      <vt:lpstr>Natural-gradient descent: Steepest Riemannian descent</vt:lpstr>
      <vt:lpstr>First-principle  of geodesics: Affine connections</vt:lpstr>
      <vt:lpstr>What makes the Levi-Civita connection so special?</vt:lpstr>
      <vt:lpstr>PowerPoint Presentation</vt:lpstr>
      <vt:lpstr>Dualistic information geometry:</vt:lpstr>
      <vt:lpstr> Statistical invariance wrt  sufficient statistics</vt:lpstr>
      <vt:lpstr>Natural exponential families: Finite sufficient statistics</vt:lpstr>
      <vt:lpstr>Many common distributions are exponential families in disguise…</vt:lpstr>
      <vt:lpstr>Exponential families: From Natural EFs to simply Efs!</vt:lpstr>
      <vt:lpstr>PowerPoint Presentation</vt:lpstr>
      <vt:lpstr>Dually flat geometry from any strictly convex function</vt:lpstr>
      <vt:lpstr>Bregman divergences from strictly convex function</vt:lpstr>
      <vt:lpstr>Discrete Kullback-Leibler divergence:    A  non-separable Bregman divergence</vt:lpstr>
      <vt:lpstr>Legendre-Fenchel transformation: Duality</vt:lpstr>
      <vt:lpstr>Duality regular exponential families/Bregman divergences</vt:lpstr>
      <vt:lpstr>Legendre-Fenchel transform:  Mixed coordinates and dual Fenchel-Young divergences</vt:lpstr>
      <vt:lpstr>Dual Bregman &amp; dual Fenchel-Young divergences</vt:lpstr>
      <vt:lpstr>3-parameter identity of Bregman divergences</vt:lpstr>
      <vt:lpstr>Statistical divergences between parametric models = parameter divergences</vt:lpstr>
      <vt:lpstr>Example 1: Natural exponential family models &amp; KLD*</vt:lpstr>
      <vt:lpstr>PowerPoint Presentation</vt:lpstr>
      <vt:lpstr>Bregman information geometry: Bregman manifolds</vt:lpstr>
      <vt:lpstr>In a Bregman manifold,  natural gradient = ordinary gradient for the dual parameter!</vt:lpstr>
      <vt:lpstr>Amari’s  α-geometry of probability families  </vt:lpstr>
      <vt:lpstr>Chernoff information on exponential family manifolds</vt:lpstr>
      <vt:lpstr>Chernoff information: Multiple hypothesis testing</vt:lpstr>
      <vt:lpstr>Challenge: IG/NGD for large-size hierarchical singular NN models!</vt:lpstr>
      <vt:lpstr>Fisher-Rao Riemannian geometry  vs Amari’s dual α-geometry</vt:lpstr>
      <vt:lpstr>Thank you very much for your attention.</vt:lpstr>
      <vt:lpstr>PowerPoint Presentation</vt:lpstr>
      <vt:lpstr>Fisher-Rao manifolds: Interpreting the inner product</vt:lpstr>
      <vt:lpstr>Other information metrics</vt:lpstr>
      <vt:lpstr>Bhattacharyya arc: Likelihood Ratio Exponential Family</vt:lpstr>
      <vt:lpstr>Crouzeix’s identity: x of Hessians of convex conjugates= Id:</vt:lpstr>
      <vt:lpstr>Structured natural-gradient descent  (Struct-NGD)</vt:lpstr>
      <vt:lpstr>4-parameter identity of Bregman divergences</vt:lpstr>
      <vt:lpstr>Class of Bregman generators modulo affine terms          &amp; KLD between exponential family densities expressed as log-ratio</vt:lpstr>
      <vt:lpstr>Chordal slope lemma &amp; Jensen/Bregman divergences</vt:lpstr>
      <vt:lpstr>Bregman manifolds vs Hessian manifolds</vt:lpstr>
      <vt:lpstr>Rao’s distance between 1D normal distributions</vt:lpstr>
      <vt:lpstr>Illustrating the Legendre-Fenchel transformation</vt:lpstr>
      <vt:lpstr>Approximating  geodesics for MVNs: geodesic shooting</vt:lpstr>
      <vt:lpstr>Symmetrized Bregman divergence: Geometric 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Geometry:  An Introduction* for Machine Learning</dc:title>
  <dc:creator>Nielsen</dc:creator>
  <cp:lastModifiedBy>Nielsen</cp:lastModifiedBy>
  <cp:revision>91</cp:revision>
  <cp:lastPrinted>2021-12-14T02:22:56Z</cp:lastPrinted>
  <dcterms:created xsi:type="dcterms:W3CDTF">2021-11-30T08:43:14Z</dcterms:created>
  <dcterms:modified xsi:type="dcterms:W3CDTF">2021-12-14T02:26:55Z</dcterms:modified>
</cp:coreProperties>
</file>